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23"/>
  </p:notesMasterIdLst>
  <p:sldIdLst>
    <p:sldId id="398" r:id="rId3"/>
    <p:sldId id="399" r:id="rId4"/>
    <p:sldId id="343" r:id="rId5"/>
    <p:sldId id="445" r:id="rId6"/>
    <p:sldId id="462" r:id="rId7"/>
    <p:sldId id="453" r:id="rId8"/>
    <p:sldId id="447" r:id="rId9"/>
    <p:sldId id="454" r:id="rId10"/>
    <p:sldId id="459" r:id="rId11"/>
    <p:sldId id="446" r:id="rId12"/>
    <p:sldId id="455" r:id="rId13"/>
    <p:sldId id="463" r:id="rId14"/>
    <p:sldId id="456" r:id="rId15"/>
    <p:sldId id="448" r:id="rId16"/>
    <p:sldId id="458" r:id="rId17"/>
    <p:sldId id="460" r:id="rId18"/>
    <p:sldId id="457" r:id="rId19"/>
    <p:sldId id="449" r:id="rId20"/>
    <p:sldId id="464" r:id="rId21"/>
    <p:sldId id="258" r:id="rId22"/>
  </p:sldIdLst>
  <p:sldSz cx="9144000" cy="6858000" type="screen4x3"/>
  <p:notesSz cx="7019925" cy="930592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5B9BD5"/>
    <a:srgbClr val="1B3D6D"/>
    <a:srgbClr val="003587"/>
    <a:srgbClr val="1F60A9"/>
    <a:srgbClr val="0B19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024" autoAdjust="0"/>
    <p:restoredTop sz="45088" autoAdjust="0"/>
  </p:normalViewPr>
  <p:slideViewPr>
    <p:cSldViewPr>
      <p:cViewPr varScale="1">
        <p:scale>
          <a:sx n="49" d="100"/>
          <a:sy n="49" d="100"/>
        </p:scale>
        <p:origin x="3248" y="176"/>
      </p:cViewPr>
      <p:guideLst>
        <p:guide orient="horz" pos="2160"/>
        <p:guide pos="2880"/>
      </p:guideLst>
    </p:cSldViewPr>
  </p:slideViewPr>
  <p:outlineViewPr>
    <p:cViewPr>
      <p:scale>
        <a:sx n="33" d="100"/>
        <a:sy n="33" d="100"/>
      </p:scale>
      <p:origin x="0" y="0"/>
    </p:cViewPr>
  </p:outlin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theme" Target="theme/theme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41968" cy="465296"/>
          </a:xfrm>
          <a:prstGeom prst="rect">
            <a:avLst/>
          </a:prstGeom>
        </p:spPr>
        <p:txBody>
          <a:bodyPr vert="horz" lIns="93287" tIns="46644" rIns="93287" bIns="46644" rtlCol="0"/>
          <a:lstStyle>
            <a:lvl1pPr algn="l">
              <a:defRPr sz="1200"/>
            </a:lvl1pPr>
          </a:lstStyle>
          <a:p>
            <a:endParaRPr lang="en-US"/>
          </a:p>
        </p:txBody>
      </p:sp>
      <p:sp>
        <p:nvSpPr>
          <p:cNvPr id="3" name="Date Placeholder 2"/>
          <p:cNvSpPr>
            <a:spLocks noGrp="1"/>
          </p:cNvSpPr>
          <p:nvPr>
            <p:ph type="dt" idx="1"/>
          </p:nvPr>
        </p:nvSpPr>
        <p:spPr>
          <a:xfrm>
            <a:off x="3976333" y="0"/>
            <a:ext cx="3041968" cy="465296"/>
          </a:xfrm>
          <a:prstGeom prst="rect">
            <a:avLst/>
          </a:prstGeom>
        </p:spPr>
        <p:txBody>
          <a:bodyPr vert="horz" lIns="93287" tIns="46644" rIns="93287" bIns="46644" rtlCol="0"/>
          <a:lstStyle>
            <a:lvl1pPr algn="r">
              <a:defRPr sz="1200"/>
            </a:lvl1pPr>
          </a:lstStyle>
          <a:p>
            <a:fld id="{9D886DC0-0A93-42D6-A675-017B8760B41B}" type="datetimeFigureOut">
              <a:rPr lang="en-US" smtClean="0"/>
              <a:pPr/>
              <a:t>3/22/22</a:t>
            </a:fld>
            <a:endParaRPr lang="en-US"/>
          </a:p>
        </p:txBody>
      </p:sp>
      <p:sp>
        <p:nvSpPr>
          <p:cNvPr id="4" name="Slide Image Placeholder 3"/>
          <p:cNvSpPr>
            <a:spLocks noGrp="1" noRot="1" noChangeAspect="1"/>
          </p:cNvSpPr>
          <p:nvPr>
            <p:ph type="sldImg" idx="2"/>
          </p:nvPr>
        </p:nvSpPr>
        <p:spPr>
          <a:xfrm>
            <a:off x="1184275" y="698500"/>
            <a:ext cx="4651375" cy="3489325"/>
          </a:xfrm>
          <a:prstGeom prst="rect">
            <a:avLst/>
          </a:prstGeom>
          <a:noFill/>
          <a:ln w="12700">
            <a:solidFill>
              <a:prstClr val="black"/>
            </a:solidFill>
          </a:ln>
        </p:spPr>
        <p:txBody>
          <a:bodyPr vert="horz" lIns="93287" tIns="46644" rIns="93287" bIns="46644" rtlCol="0" anchor="ctr"/>
          <a:lstStyle/>
          <a:p>
            <a:endParaRPr lang="en-US"/>
          </a:p>
        </p:txBody>
      </p:sp>
      <p:sp>
        <p:nvSpPr>
          <p:cNvPr id="5" name="Notes Placeholder 4"/>
          <p:cNvSpPr>
            <a:spLocks noGrp="1"/>
          </p:cNvSpPr>
          <p:nvPr>
            <p:ph type="body" sz="quarter" idx="3"/>
          </p:nvPr>
        </p:nvSpPr>
        <p:spPr>
          <a:xfrm>
            <a:off x="701993" y="4420315"/>
            <a:ext cx="5615940" cy="4187666"/>
          </a:xfrm>
          <a:prstGeom prst="rect">
            <a:avLst/>
          </a:prstGeom>
        </p:spPr>
        <p:txBody>
          <a:bodyPr vert="horz" lIns="93287" tIns="46644" rIns="93287" bIns="46644"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39014"/>
            <a:ext cx="3041968" cy="465296"/>
          </a:xfrm>
          <a:prstGeom prst="rect">
            <a:avLst/>
          </a:prstGeom>
        </p:spPr>
        <p:txBody>
          <a:bodyPr vert="horz" lIns="93287" tIns="46644" rIns="93287" bIns="46644" rtlCol="0" anchor="b"/>
          <a:lstStyle>
            <a:lvl1pPr algn="l">
              <a:defRPr sz="1200"/>
            </a:lvl1pPr>
          </a:lstStyle>
          <a:p>
            <a:endParaRPr lang="en-US"/>
          </a:p>
        </p:txBody>
      </p:sp>
      <p:sp>
        <p:nvSpPr>
          <p:cNvPr id="7" name="Slide Number Placeholder 6"/>
          <p:cNvSpPr>
            <a:spLocks noGrp="1"/>
          </p:cNvSpPr>
          <p:nvPr>
            <p:ph type="sldNum" sz="quarter" idx="5"/>
          </p:nvPr>
        </p:nvSpPr>
        <p:spPr>
          <a:xfrm>
            <a:off x="3976333" y="8839014"/>
            <a:ext cx="3041968" cy="465296"/>
          </a:xfrm>
          <a:prstGeom prst="rect">
            <a:avLst/>
          </a:prstGeom>
        </p:spPr>
        <p:txBody>
          <a:bodyPr vert="horz" lIns="93287" tIns="46644" rIns="93287" bIns="46644" rtlCol="0" anchor="b"/>
          <a:lstStyle>
            <a:lvl1pPr algn="r">
              <a:defRPr sz="1200"/>
            </a:lvl1pPr>
          </a:lstStyle>
          <a:p>
            <a:fld id="{FA26487E-518C-43F7-A8EE-728BE395642E}" type="slidenum">
              <a:rPr lang="en-US" smtClean="0"/>
              <a:pPr/>
              <a:t>‹#›</a:t>
            </a:fld>
            <a:endParaRPr lang="en-US"/>
          </a:p>
        </p:txBody>
      </p:sp>
    </p:spTree>
    <p:extLst>
      <p:ext uri="{BB962C8B-B14F-4D97-AF65-F5344CB8AC3E}">
        <p14:creationId xmlns:p14="http://schemas.microsoft.com/office/powerpoint/2010/main" val="29026606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Hello everyone, and thank you so much for having us at this year’s 2022 DSPS Competition. We are with Boise State University, this is TJ Zhang. Our group members include  Steven Kim,  Amanda Mullins and yang </a:t>
            </a:r>
            <a:r>
              <a:rPr lang="en-US" sz="1200" b="0" i="0" u="none" strike="noStrike" kern="1200" dirty="0" err="1">
                <a:solidFill>
                  <a:schemeClr val="tx1"/>
                </a:solidFill>
                <a:effectLst/>
                <a:latin typeface="+mn-lt"/>
                <a:ea typeface="+mn-ea"/>
                <a:cs typeface="+mn-cs"/>
              </a:rPr>
              <a:t>lu</a:t>
            </a:r>
            <a:r>
              <a:rPr lang="en-US" sz="1200" b="0" i="0" u="none" strike="noStrike" kern="1200" dirty="0">
                <a:solidFill>
                  <a:schemeClr val="tx1"/>
                </a:solidFill>
                <a:effectLst/>
                <a:latin typeface="+mn-lt"/>
                <a:ea typeface="+mn-ea"/>
                <a:cs typeface="+mn-cs"/>
              </a:rPr>
              <a:t>. We are here to present our findings from our ‘Pavement Defects Detection Based on Yolov5 and Generative Adversarial Network’.</a:t>
            </a:r>
            <a:endParaRPr lang="en-US" sz="800" b="0" dirty="0">
              <a:effectLst/>
            </a:endParaRPr>
          </a:p>
          <a:p>
            <a:br>
              <a:rPr lang="en-US" sz="800" dirty="0"/>
            </a:br>
            <a:endParaRPr lang="en-US" sz="800" dirty="0"/>
          </a:p>
        </p:txBody>
      </p:sp>
      <p:sp>
        <p:nvSpPr>
          <p:cNvPr id="4" name="Slide Number Placeholder 3"/>
          <p:cNvSpPr>
            <a:spLocks noGrp="1"/>
          </p:cNvSpPr>
          <p:nvPr>
            <p:ph type="sldNum" sz="quarter" idx="10"/>
          </p:nvPr>
        </p:nvSpPr>
        <p:spPr/>
        <p:txBody>
          <a:bodyPr/>
          <a:lstStyle/>
          <a:p>
            <a:fld id="{FA26487E-518C-43F7-A8EE-728BE395642E}" type="slidenum">
              <a:rPr lang="en-US" smtClean="0"/>
              <a:pPr/>
              <a:t>1</a:t>
            </a:fld>
            <a:endParaRPr lang="en-US"/>
          </a:p>
        </p:txBody>
      </p:sp>
    </p:spTree>
    <p:extLst>
      <p:ext uri="{BB962C8B-B14F-4D97-AF65-F5344CB8AC3E}">
        <p14:creationId xmlns:p14="http://schemas.microsoft.com/office/powerpoint/2010/main" val="7244393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Next, is the generative adversarial network, or GAN method. First, what is GAN? GAN is a class of machine learning frameworks. It contains two neural networks, known as the generator and discriminator. As we can see from its name, the generator is used to produce fake road images. Then, the fake images and real images are mixed together and input into the discriminator. The discriminator is used to determine if the image is fake or real. As you can imagine, it is a battle between the generator and discriminator. The generator would try its best to produce images as real as possible, while the discriminator tries its best to discredit the fake and real images as accurately as possible. Finally, when it reaches some point, such as the error being smaller than the value we set. As a result, we can get the realistic images from the generator.</a:t>
            </a:r>
            <a:endParaRPr lang="en-US" sz="800" b="0" dirty="0">
              <a:effectLst/>
            </a:endParaRPr>
          </a:p>
          <a:p>
            <a:br>
              <a:rPr lang="en-US" sz="800" dirty="0"/>
            </a:br>
            <a:endParaRPr lang="en-US" sz="8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FA26487E-518C-43F7-A8EE-728BE395642E}" type="slidenum">
              <a:rPr lang="en-US" smtClean="0"/>
              <a:pPr/>
              <a:t>10</a:t>
            </a:fld>
            <a:endParaRPr lang="en-US"/>
          </a:p>
        </p:txBody>
      </p:sp>
    </p:spTree>
    <p:extLst>
      <p:ext uri="{BB962C8B-B14F-4D97-AF65-F5344CB8AC3E}">
        <p14:creationId xmlns:p14="http://schemas.microsoft.com/office/powerpoint/2010/main" val="31016817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Both the generator and discriminator consist of a deep neural network. The generator has four hidden layers and the nodes are 128, 256, 512,1024 separately, the output layer has the same size of the image size. Between the hidden layer the activation function was </a:t>
            </a:r>
            <a:r>
              <a:rPr lang="en-US" sz="1200" b="0" i="0" u="none" strike="noStrike" kern="1200" dirty="0" err="1">
                <a:solidFill>
                  <a:schemeClr val="tx1"/>
                </a:solidFill>
                <a:effectLst/>
                <a:latin typeface="+mn-lt"/>
                <a:ea typeface="+mn-ea"/>
                <a:cs typeface="+mn-cs"/>
              </a:rPr>
              <a:t>leakyRelu</a:t>
            </a:r>
            <a:r>
              <a:rPr lang="en-US" sz="1200" b="0" i="0" u="none" strike="noStrike" kern="1200" dirty="0">
                <a:solidFill>
                  <a:schemeClr val="tx1"/>
                </a:solidFill>
                <a:effectLst/>
                <a:latin typeface="+mn-lt"/>
                <a:ea typeface="+mn-ea"/>
                <a:cs typeface="+mn-cs"/>
              </a:rPr>
              <a:t> and Tanh. For the discriminator, it has three hidden layers as well, the nodes are 512,256,256, and the output is one node, as real or fake. Then the actual class of the image will be compared with the result from the discriminator. This comparison will be used to update the parameters in discriminator and generator.</a:t>
            </a:r>
            <a:endParaRPr lang="en-US" sz="800" b="0" dirty="0">
              <a:effectLst/>
            </a:endParaRPr>
          </a:p>
          <a:p>
            <a:br>
              <a:rPr lang="en-US" sz="800" dirty="0"/>
            </a:br>
            <a:endParaRPr lang="en-US" sz="8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FA26487E-518C-43F7-A8EE-728BE395642E}" type="slidenum">
              <a:rPr lang="en-US" smtClean="0"/>
              <a:pPr/>
              <a:t>11</a:t>
            </a:fld>
            <a:endParaRPr lang="en-US"/>
          </a:p>
        </p:txBody>
      </p:sp>
    </p:spTree>
    <p:extLst>
      <p:ext uri="{BB962C8B-B14F-4D97-AF65-F5344CB8AC3E}">
        <p14:creationId xmlns:p14="http://schemas.microsoft.com/office/powerpoint/2010/main" val="35183790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800" dirty="0">
                <a:latin typeface="Arial" panose="020B0604020202020204" pitchFamily="34" charset="0"/>
                <a:cs typeface="Arial" panose="020B0604020202020204" pitchFamily="34" charset="0"/>
              </a:rPr>
              <a:t> </a:t>
            </a:r>
            <a:r>
              <a:rPr lang="en-US" sz="1200" b="0" i="0" u="none" strike="noStrike" kern="1200" dirty="0">
                <a:solidFill>
                  <a:schemeClr val="tx1"/>
                </a:solidFill>
                <a:effectLst/>
                <a:latin typeface="+mn-lt"/>
                <a:ea typeface="+mn-ea"/>
                <a:cs typeface="+mn-cs"/>
              </a:rPr>
              <a:t>So, this is the model structure which we used in this work.  The epoch we train is 20,000 iterations. The batch size is 7 which means each train epoch, 7 images would input and 7 images would output. And the learning rate is 0.0002. the output image height and width are all 200 pixels. And the loss function is </a:t>
            </a:r>
            <a:r>
              <a:rPr lang="en-US" sz="1200" b="0" i="0" u="none" strike="noStrike" kern="1200" dirty="0" err="1">
                <a:solidFill>
                  <a:schemeClr val="tx1"/>
                </a:solidFill>
                <a:effectLst/>
                <a:latin typeface="+mn-lt"/>
                <a:ea typeface="+mn-ea"/>
                <a:cs typeface="+mn-cs"/>
              </a:rPr>
              <a:t>BCEloss</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binary</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cross entropy between target and input</a:t>
            </a:r>
            <a:r>
              <a:rPr lang="zh-CN" altLang="en-US" sz="1200" b="0" i="0" u="none" strike="noStrike" kern="1200" dirty="0">
                <a:solidFill>
                  <a:schemeClr val="tx1"/>
                </a:solidFill>
                <a:effectLst/>
                <a:latin typeface="+mn-lt"/>
                <a:ea typeface="+mn-ea"/>
                <a:cs typeface="+mn-cs"/>
              </a:rPr>
              <a:t>）</a:t>
            </a:r>
            <a:r>
              <a:rPr lang="en-US" sz="1200" b="0" i="0" u="none" strike="noStrike" kern="1200" dirty="0">
                <a:solidFill>
                  <a:schemeClr val="tx1"/>
                </a:solidFill>
                <a:effectLst/>
                <a:latin typeface="+mn-lt"/>
                <a:ea typeface="+mn-ea"/>
                <a:cs typeface="+mn-cs"/>
              </a:rPr>
              <a:t>.</a:t>
            </a:r>
          </a:p>
          <a:p>
            <a:pPr rtl="0"/>
            <a:r>
              <a:rPr lang="en-US" sz="1200" b="0" i="0" u="none" strike="noStrike" kern="1200" dirty="0">
                <a:solidFill>
                  <a:schemeClr val="tx1"/>
                </a:solidFill>
                <a:effectLst/>
                <a:latin typeface="+mn-lt"/>
                <a:ea typeface="+mn-ea"/>
                <a:cs typeface="+mn-cs"/>
              </a:rPr>
              <a:t>Next, after training, 100 images were selected from GAN to increase the amount of images in the dataset. Depending on the ratio of the given training and tuning data, we divided 100 images into 80 and 20.</a:t>
            </a:r>
            <a:endParaRPr lang="en-US" sz="800" b="0" dirty="0">
              <a:effectLst/>
            </a:endParaRPr>
          </a:p>
          <a:p>
            <a:br>
              <a:rPr lang="en-US" sz="800" dirty="0"/>
            </a:br>
            <a:endParaRPr lang="en-US" sz="8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FA26487E-518C-43F7-A8EE-728BE395642E}" type="slidenum">
              <a:rPr lang="en-US" smtClean="0"/>
              <a:pPr/>
              <a:t>12</a:t>
            </a:fld>
            <a:endParaRPr lang="en-US"/>
          </a:p>
        </p:txBody>
      </p:sp>
    </p:spTree>
    <p:extLst>
      <p:ext uri="{BB962C8B-B14F-4D97-AF65-F5344CB8AC3E}">
        <p14:creationId xmlns:p14="http://schemas.microsoft.com/office/powerpoint/2010/main" val="25771129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Times New Roman" panose="02020603050405020304" pitchFamily="18" charset="0"/>
                <a:cs typeface="Times New Roman" panose="02020603050405020304" pitchFamily="18" charset="0"/>
              </a:rPr>
              <a:t>The algorithms were implemented in Python, and the GAN method was computed under the following machine speculations: Windows 10, AMD Ryzen 7 3700X, GTX 1080 </a:t>
            </a:r>
            <a:r>
              <a:rPr lang="en-US" sz="1200" dirty="0" err="1">
                <a:latin typeface="Times New Roman" panose="02020603050405020304" pitchFamily="18" charset="0"/>
                <a:cs typeface="Times New Roman" panose="02020603050405020304" pitchFamily="18" charset="0"/>
              </a:rPr>
              <a:t>Ti</a:t>
            </a:r>
            <a:r>
              <a:rPr lang="en-US" sz="1200" dirty="0">
                <a:latin typeface="Times New Roman" panose="02020603050405020304" pitchFamily="18" charset="0"/>
                <a:cs typeface="Times New Roman" panose="02020603050405020304" pitchFamily="18" charset="0"/>
              </a:rPr>
              <a:t>, 16 GB RAM.</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For the evaluation metric, the DSPS let us use F1 score to evaluate the model. The F1 metric weighs recall and precision equivalently, acting as a good retrieval algorithm,  to maximize both precision and recall simultaneously. </a:t>
            </a:r>
            <a:endParaRPr lang="en-US" sz="800" b="0" dirty="0">
              <a:effectLst/>
            </a:endParaRPr>
          </a:p>
          <a:p>
            <a:br>
              <a:rPr lang="en-US" sz="800" dirty="0"/>
            </a:br>
            <a:endParaRPr lang="en-US" sz="8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FA26487E-518C-43F7-A8EE-728BE395642E}" type="slidenum">
              <a:rPr lang="en-US" smtClean="0"/>
              <a:pPr/>
              <a:t>13</a:t>
            </a:fld>
            <a:endParaRPr lang="en-US"/>
          </a:p>
        </p:txBody>
      </p:sp>
    </p:spTree>
    <p:extLst>
      <p:ext uri="{BB962C8B-B14F-4D97-AF65-F5344CB8AC3E}">
        <p14:creationId xmlns:p14="http://schemas.microsoft.com/office/powerpoint/2010/main" val="23093160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Then for the result. For the image preprocess part, we apply Gaussian filter, histogram equalization and normalization to the raw images, and this is a demo for the processed result. As we can see, the gaussian filter smooths the whole picture, the histogram equalization makes the overall contrast more strong, and the normalization removes the majority of the background. However, when we apply each method to the overall procedure, the F1 score from the YOLOv5 model is shown in the figure. Ultimately, we can see that after applying preprocessing methods, the final F1 score decreased. </a:t>
            </a:r>
            <a:endParaRPr lang="en-US" sz="800" b="0" dirty="0">
              <a:effectLst/>
            </a:endParaRPr>
          </a:p>
          <a:p>
            <a:pPr rtl="0"/>
            <a:r>
              <a:rPr lang="en-US" sz="1200" b="0" i="0" u="none" strike="noStrike" kern="1200" dirty="0">
                <a:solidFill>
                  <a:schemeClr val="tx1"/>
                </a:solidFill>
                <a:effectLst/>
                <a:latin typeface="+mn-lt"/>
                <a:ea typeface="+mn-ea"/>
                <a:cs typeface="+mn-cs"/>
              </a:rPr>
              <a:t>To analyze why accuracy decreased, we can consider the tradeoffs from the preprocessing methods that negatively impact the dataset. The </a:t>
            </a:r>
            <a:r>
              <a:rPr lang="en-US" sz="1200" b="1" i="0" u="none" strike="noStrike" kern="1200" dirty="0">
                <a:solidFill>
                  <a:schemeClr val="tx1"/>
                </a:solidFill>
                <a:effectLst/>
                <a:latin typeface="+mn-lt"/>
                <a:ea typeface="+mn-ea"/>
                <a:cs typeface="+mn-cs"/>
              </a:rPr>
              <a:t>Gaussian filter</a:t>
            </a:r>
            <a:r>
              <a:rPr lang="en-US" sz="1200" b="0" i="0" u="none" strike="noStrike" kern="1200" dirty="0">
                <a:solidFill>
                  <a:schemeClr val="tx1"/>
                </a:solidFill>
                <a:effectLst/>
                <a:latin typeface="+mn-lt"/>
                <a:ea typeface="+mn-ea"/>
                <a:cs typeface="+mn-cs"/>
              </a:rPr>
              <a:t> narrows down the boundaries between defects and background, thus reducing the accuracy. The </a:t>
            </a:r>
            <a:r>
              <a:rPr lang="en-US" sz="1200" b="1" i="0" u="none" strike="noStrike" kern="1200" dirty="0">
                <a:solidFill>
                  <a:schemeClr val="tx1"/>
                </a:solidFill>
                <a:effectLst/>
                <a:latin typeface="+mn-lt"/>
                <a:ea typeface="+mn-ea"/>
                <a:cs typeface="+mn-cs"/>
              </a:rPr>
              <a:t>histogram equalization</a:t>
            </a:r>
            <a:r>
              <a:rPr lang="en-US" sz="1200" b="0" i="0" u="none" strike="noStrike" kern="1200" dirty="0">
                <a:solidFill>
                  <a:schemeClr val="tx1"/>
                </a:solidFill>
                <a:effectLst/>
                <a:latin typeface="+mn-lt"/>
                <a:ea typeface="+mn-ea"/>
                <a:cs typeface="+mn-cs"/>
              </a:rPr>
              <a:t> sharpens the contrast; however, the feature of the non-defect area would widen, impacting the accuracy of the model. </a:t>
            </a:r>
            <a:r>
              <a:rPr lang="en-US" sz="1200" b="1" i="0" u="none" strike="noStrike" kern="1200" dirty="0">
                <a:solidFill>
                  <a:schemeClr val="tx1"/>
                </a:solidFill>
                <a:effectLst/>
                <a:latin typeface="+mn-lt"/>
                <a:ea typeface="+mn-ea"/>
                <a:cs typeface="+mn-cs"/>
              </a:rPr>
              <a:t>Subtracting the average value</a:t>
            </a:r>
            <a:r>
              <a:rPr lang="en-US" sz="1200" b="0" i="0" u="none" strike="noStrike" kern="1200" dirty="0">
                <a:solidFill>
                  <a:schemeClr val="tx1"/>
                </a:solidFill>
                <a:effectLst/>
                <a:latin typeface="+mn-lt"/>
                <a:ea typeface="+mn-ea"/>
                <a:cs typeface="+mn-cs"/>
              </a:rPr>
              <a:t> in the pavement image removes the background and noise, along with some useful features from the distress. Thus, image preprocessing in this task may not be considered a wise decision. </a:t>
            </a:r>
            <a:endParaRPr lang="en-US" sz="800" b="0" dirty="0">
              <a:effectLst/>
            </a:endParaRPr>
          </a:p>
          <a:p>
            <a:br>
              <a:rPr lang="en-US" sz="800" dirty="0"/>
            </a:br>
            <a:endParaRPr lang="en-US" sz="8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FA26487E-518C-43F7-A8EE-728BE395642E}" type="slidenum">
              <a:rPr lang="en-US" smtClean="0"/>
              <a:pPr/>
              <a:t>14</a:t>
            </a:fld>
            <a:endParaRPr lang="en-US"/>
          </a:p>
        </p:txBody>
      </p:sp>
    </p:spTree>
    <p:extLst>
      <p:ext uri="{BB962C8B-B14F-4D97-AF65-F5344CB8AC3E}">
        <p14:creationId xmlns:p14="http://schemas.microsoft.com/office/powerpoint/2010/main" val="18883325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To improve the model's F1 score, increasing the size of the data set becomes the most optimal choice. Thus, we use GAN to produce real-like images in order to increase the amount of images in the dataset. </a:t>
            </a:r>
            <a:endParaRPr lang="en-US" sz="800" b="0" dirty="0">
              <a:effectLst/>
            </a:endParaRPr>
          </a:p>
          <a:p>
            <a:pPr rtl="0"/>
            <a:r>
              <a:rPr lang="en-US" sz="1200" b="0" i="0" u="none" strike="noStrike" kern="1200" dirty="0">
                <a:solidFill>
                  <a:schemeClr val="tx1"/>
                </a:solidFill>
                <a:effectLst/>
                <a:latin typeface="+mn-lt"/>
                <a:ea typeface="+mn-ea"/>
                <a:cs typeface="+mn-cs"/>
              </a:rPr>
              <a:t>In the GAN portion, we trained about 20,000 iterations. The batch size is 7. 1 picture was chosen from each 20,000 produced images, as we can see in the figure. The first fake image consisted entirely of random noise. However, after around producing 100,000 images, the pavement surface image generated by the GAN model is quite similar to the real image, although the area around the distress is still slightly distorted. </a:t>
            </a:r>
            <a:endParaRPr lang="en-US" sz="800" b="0" dirty="0">
              <a:effectLst/>
            </a:endParaRPr>
          </a:p>
          <a:p>
            <a:br>
              <a:rPr lang="en-US" sz="800" dirty="0"/>
            </a:br>
            <a:endParaRPr lang="en-US" sz="8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FA26487E-518C-43F7-A8EE-728BE395642E}" type="slidenum">
              <a:rPr lang="en-US" smtClean="0"/>
              <a:pPr/>
              <a:t>15</a:t>
            </a:fld>
            <a:endParaRPr lang="en-US"/>
          </a:p>
        </p:txBody>
      </p:sp>
    </p:spTree>
    <p:extLst>
      <p:ext uri="{BB962C8B-B14F-4D97-AF65-F5344CB8AC3E}">
        <p14:creationId xmlns:p14="http://schemas.microsoft.com/office/powerpoint/2010/main" val="19408426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We can compare the 140000 produced image and the real image. We can see that the crack texture is very similar to the real crack texture.</a:t>
            </a:r>
          </a:p>
          <a:p>
            <a:pPr rtl="0"/>
            <a:endParaRPr lang="en-US" sz="800" b="0" dirty="0">
              <a:effectLst/>
            </a:endParaRPr>
          </a:p>
          <a:p>
            <a:pPr rtl="0"/>
            <a:r>
              <a:rPr lang="en-US" sz="1200" b="0" i="0" u="none" strike="noStrike" kern="1200" dirty="0">
                <a:solidFill>
                  <a:schemeClr val="tx1"/>
                </a:solidFill>
                <a:effectLst/>
                <a:latin typeface="+mn-lt"/>
                <a:ea typeface="+mn-ea"/>
                <a:cs typeface="+mn-cs"/>
              </a:rPr>
              <a:t>Ultimately, 100 fake images were selected from the 140,000 images as another source of data, given that at this stage the fake images generated by the GAN are most real.</a:t>
            </a:r>
            <a:endParaRPr lang="en-US" sz="800" b="0" dirty="0">
              <a:effectLst/>
            </a:endParaRPr>
          </a:p>
          <a:p>
            <a:br>
              <a:rPr lang="en-US" sz="800" dirty="0"/>
            </a:br>
            <a:endParaRPr lang="en-US" sz="8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FA26487E-518C-43F7-A8EE-728BE395642E}" type="slidenum">
              <a:rPr lang="en-US" smtClean="0"/>
              <a:pPr/>
              <a:t>16</a:t>
            </a:fld>
            <a:endParaRPr lang="en-US"/>
          </a:p>
        </p:txBody>
      </p:sp>
    </p:spTree>
    <p:extLst>
      <p:ext uri="{BB962C8B-B14F-4D97-AF65-F5344CB8AC3E}">
        <p14:creationId xmlns:p14="http://schemas.microsoft.com/office/powerpoint/2010/main" val="14776840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Next, we test the annotation part. The Yolov5 model was trained and tested by using images annotated by different people. As we can see from the image, (a) is the first release data annotated by the organizer and we use this data only to run the yolov5 model to get the F1 score. Then,  (b) ‘s dataset includes not only the first release data, but also  the second release data which is annotated by our team. And it shows that the F1 score of the YOLOv5 model dropped slightly. I think the main reason is that people have diverse standards when it comes to annotating images. Thus, the outcome would be affected due to their definition of distress, which explains the small drop in the F1 score. but, self-annotated images are necessary to the training and validation data, since it is considered as a tradeoff between the accuracy and the model's robustness.</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Then we want to figure out if the GAN makes sense in the final F1 score. So, we add the additional 100 fake images to the dataset (b). Then, the YOLOv5 was used to predict the F1 score. As we can see from the figure, the addition of fake images brought an increase in the F1 score of 0.633. The improvement is considered significant, compared to the raw data accuracy of 0.581. </a:t>
            </a:r>
            <a:endParaRPr lang="en-US" sz="800" b="0" dirty="0">
              <a:effectLst/>
            </a:endParaRPr>
          </a:p>
          <a:p>
            <a:br>
              <a:rPr lang="en-US" sz="800" dirty="0"/>
            </a:br>
            <a:endParaRPr lang="en-US" sz="800" b="0" dirty="0">
              <a:effectLst/>
            </a:endParaRPr>
          </a:p>
          <a:p>
            <a:br>
              <a:rPr lang="en-US" sz="800" dirty="0"/>
            </a:br>
            <a:endParaRPr lang="en-US" sz="8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FA26487E-518C-43F7-A8EE-728BE395642E}" type="slidenum">
              <a:rPr lang="en-US" smtClean="0"/>
              <a:pPr/>
              <a:t>17</a:t>
            </a:fld>
            <a:endParaRPr lang="en-US"/>
          </a:p>
        </p:txBody>
      </p:sp>
    </p:spTree>
    <p:extLst>
      <p:ext uri="{BB962C8B-B14F-4D97-AF65-F5344CB8AC3E}">
        <p14:creationId xmlns:p14="http://schemas.microsoft.com/office/powerpoint/2010/main" val="4663719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In summary, we have several conclusions from our work.</a:t>
            </a:r>
            <a:endParaRPr lang="en-US" sz="800" b="0" dirty="0">
              <a:effectLst/>
            </a:endParaRPr>
          </a:p>
          <a:p>
            <a:pPr rtl="0"/>
            <a:r>
              <a:rPr lang="en-US" sz="1200" b="0" i="0" u="none" strike="noStrike" kern="1200" dirty="0">
                <a:solidFill>
                  <a:schemeClr val="tx1"/>
                </a:solidFill>
                <a:effectLst/>
                <a:latin typeface="+mn-lt"/>
                <a:ea typeface="+mn-ea"/>
                <a:cs typeface="+mn-cs"/>
              </a:rPr>
              <a:t>First, Image preprocessing methods such as histogram equalization, Gaussian filter and image normalization ultimately decreased the F1 score of the test result in this dataset, are not considered as a wise decision in this task.</a:t>
            </a:r>
            <a:endParaRPr lang="en-US" sz="800" b="0" dirty="0">
              <a:effectLst/>
            </a:endParaRPr>
          </a:p>
          <a:p>
            <a:pPr rtl="0"/>
            <a:r>
              <a:rPr lang="en-US" sz="1200" b="0" i="0" u="none" strike="noStrike" kern="1200" dirty="0">
                <a:solidFill>
                  <a:schemeClr val="tx1"/>
                </a:solidFill>
                <a:effectLst/>
                <a:latin typeface="+mn-lt"/>
                <a:ea typeface="+mn-ea"/>
                <a:cs typeface="+mn-cs"/>
              </a:rPr>
              <a:t>Second, GAN can produce fake images to enlarge the amount of train data, as deep learning is heavily dependent on a large quantity of good quality images in the dataset.</a:t>
            </a:r>
            <a:endParaRPr lang="en-US" sz="800" b="0" dirty="0">
              <a:effectLst/>
            </a:endParaRPr>
          </a:p>
          <a:p>
            <a:pPr rtl="0"/>
            <a:r>
              <a:rPr lang="en-US" sz="1200" b="0" i="0" u="none" strike="noStrike" kern="1200" dirty="0">
                <a:solidFill>
                  <a:schemeClr val="tx1"/>
                </a:solidFill>
                <a:effectLst/>
                <a:latin typeface="+mn-lt"/>
                <a:ea typeface="+mn-ea"/>
                <a:cs typeface="+mn-cs"/>
              </a:rPr>
              <a:t>Third,  based on the YOLOv5 object detection model, the GAN gains its importance in image augmentation, and improves the F1 score by about 9%.</a:t>
            </a:r>
            <a:endParaRPr lang="en-US" sz="800" b="0" dirty="0">
              <a:effectLst/>
            </a:endParaRPr>
          </a:p>
          <a:p>
            <a:br>
              <a:rPr lang="en-US" sz="800" dirty="0"/>
            </a:br>
            <a:br>
              <a:rPr lang="en-US" sz="800" dirty="0"/>
            </a:br>
            <a:endParaRPr lang="en-US" sz="8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FA26487E-518C-43F7-A8EE-728BE395642E}" type="slidenum">
              <a:rPr lang="en-US" smtClean="0"/>
              <a:pPr/>
              <a:t>18</a:t>
            </a:fld>
            <a:endParaRPr lang="en-US"/>
          </a:p>
        </p:txBody>
      </p:sp>
    </p:spTree>
    <p:extLst>
      <p:ext uri="{BB962C8B-B14F-4D97-AF65-F5344CB8AC3E}">
        <p14:creationId xmlns:p14="http://schemas.microsoft.com/office/powerpoint/2010/main" val="12221687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There are some improvements we could do in our work. The neural network of the generator and discriminator is a linear neural network in the task. A convolutional neural network might be more suitable for image generating. Because it will converge more quickly and the accuracy would be higher..</a:t>
            </a:r>
            <a:endParaRPr lang="en-US" sz="800" b="0" dirty="0">
              <a:effectLst/>
            </a:endParaRPr>
          </a:p>
          <a:p>
            <a:pPr rtl="0"/>
            <a:br>
              <a:rPr lang="en-US" sz="800" b="0" dirty="0">
                <a:effectLst/>
              </a:rPr>
            </a:br>
            <a:r>
              <a:rPr lang="en-US" sz="1200" b="0" i="0" u="none" strike="noStrike" kern="1200" dirty="0">
                <a:solidFill>
                  <a:schemeClr val="tx1"/>
                </a:solidFill>
                <a:effectLst/>
                <a:latin typeface="+mn-lt"/>
                <a:ea typeface="+mn-ea"/>
                <a:cs typeface="+mn-cs"/>
              </a:rPr>
              <a:t>The other thing we could do is enlarging the image numbers in training data. The more pictures, the better results. This is because a deep neural network depends a lot on the quality and quantity of images. Thus, to generate more fake images using GAN to increase the accuracy would be a wise way.</a:t>
            </a:r>
          </a:p>
          <a:p>
            <a:pPr rtl="0"/>
            <a:endParaRPr lang="en-US" sz="1200" b="0" i="0" u="none" strike="noStrike" kern="1200" dirty="0">
              <a:solidFill>
                <a:schemeClr val="tx1"/>
              </a:solidFill>
              <a:effectLst/>
              <a:latin typeface="+mn-lt"/>
              <a:ea typeface="+mn-ea"/>
              <a:cs typeface="+mn-cs"/>
            </a:endParaRPr>
          </a:p>
          <a:p>
            <a:pPr rtl="0"/>
            <a:r>
              <a:rPr lang="en-US" altLang="zh-CN" sz="1200" b="0" i="0" u="none" strike="noStrike" kern="1200" dirty="0">
                <a:solidFill>
                  <a:schemeClr val="tx1"/>
                </a:solidFill>
                <a:effectLst/>
                <a:latin typeface="+mn-lt"/>
                <a:ea typeface="+mn-ea"/>
                <a:cs typeface="+mn-cs"/>
              </a:rPr>
              <a:t>Third, </a:t>
            </a:r>
            <a:r>
              <a:rPr lang="en-US" sz="800" dirty="0">
                <a:latin typeface="Times New Roman" panose="02020603050405020304" pitchFamily="18" charset="0"/>
                <a:cs typeface="Times New Roman" panose="02020603050405020304" pitchFamily="18" charset="0"/>
              </a:rPr>
              <a:t>With more </a:t>
            </a:r>
            <a:r>
              <a:rPr lang="en-US" sz="800" b="1" dirty="0">
                <a:latin typeface="Times New Roman" panose="02020603050405020304" pitchFamily="18" charset="0"/>
                <a:cs typeface="Times New Roman" panose="02020603050405020304" pitchFamily="18" charset="0"/>
              </a:rPr>
              <a:t>computing power</a:t>
            </a:r>
            <a:r>
              <a:rPr lang="en-US" sz="800" dirty="0">
                <a:latin typeface="Times New Roman" panose="02020603050405020304" pitchFamily="18" charset="0"/>
                <a:cs typeface="Times New Roman" panose="02020603050405020304" pitchFamily="18" charset="0"/>
              </a:rPr>
              <a:t>, we can produce bigger and higher resolution images, which will promote the utility and advance of GAN in the Yolov5 model.</a:t>
            </a:r>
            <a:endParaRPr lang="en-US" sz="800" b="0" dirty="0">
              <a:effectLst/>
            </a:endParaRPr>
          </a:p>
          <a:p>
            <a:br>
              <a:rPr lang="en-US" sz="800" dirty="0"/>
            </a:br>
            <a:endParaRPr lang="en-US" sz="8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FA26487E-518C-43F7-A8EE-728BE395642E}" type="slidenum">
              <a:rPr lang="en-US" smtClean="0"/>
              <a:pPr/>
              <a:t>19</a:t>
            </a:fld>
            <a:endParaRPr lang="en-US"/>
          </a:p>
        </p:txBody>
      </p:sp>
    </p:spTree>
    <p:extLst>
      <p:ext uri="{BB962C8B-B14F-4D97-AF65-F5344CB8AC3E}">
        <p14:creationId xmlns:p14="http://schemas.microsoft.com/office/powerpoint/2010/main" val="38512497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The overview of our presentation can be seen here. We will discuss a brief background of pavement distress detection, the data of this project, the methodology, results, then conclude with a brief summary.</a:t>
            </a:r>
            <a:endParaRPr lang="en-US" b="0" dirty="0">
              <a:effectLst/>
            </a:endParaRPr>
          </a:p>
          <a:p>
            <a:br>
              <a:rPr lang="en-US" dirty="0"/>
            </a:br>
            <a:endParaRPr lang="en-US" dirty="0"/>
          </a:p>
        </p:txBody>
      </p:sp>
      <p:sp>
        <p:nvSpPr>
          <p:cNvPr id="4" name="Slide Number Placeholder 3"/>
          <p:cNvSpPr>
            <a:spLocks noGrp="1"/>
          </p:cNvSpPr>
          <p:nvPr>
            <p:ph type="sldNum" sz="quarter" idx="10"/>
          </p:nvPr>
        </p:nvSpPr>
        <p:spPr/>
        <p:txBody>
          <a:bodyPr/>
          <a:lstStyle/>
          <a:p>
            <a:fld id="{FA26487E-518C-43F7-A8EE-728BE395642E}" type="slidenum">
              <a:rPr lang="en-US" smtClean="0"/>
              <a:pPr/>
              <a:t>2</a:t>
            </a:fld>
            <a:endParaRPr lang="en-US"/>
          </a:p>
        </p:txBody>
      </p:sp>
    </p:spTree>
    <p:extLst>
      <p:ext uri="{BB962C8B-B14F-4D97-AF65-F5344CB8AC3E}">
        <p14:creationId xmlns:p14="http://schemas.microsoft.com/office/powerpoint/2010/main" val="75746016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 for your listening! </a:t>
            </a:r>
          </a:p>
          <a:p>
            <a:endParaRPr lang="en-US" dirty="0"/>
          </a:p>
          <a:p>
            <a:endParaRPr lang="en-US" dirty="0"/>
          </a:p>
        </p:txBody>
      </p:sp>
      <p:sp>
        <p:nvSpPr>
          <p:cNvPr id="4" name="Slide Number Placeholder 3"/>
          <p:cNvSpPr>
            <a:spLocks noGrp="1"/>
          </p:cNvSpPr>
          <p:nvPr>
            <p:ph type="sldNum" sz="quarter" idx="5"/>
          </p:nvPr>
        </p:nvSpPr>
        <p:spPr/>
        <p:txBody>
          <a:bodyPr/>
          <a:lstStyle/>
          <a:p>
            <a:fld id="{FA26487E-518C-43F7-A8EE-728BE395642E}" type="slidenum">
              <a:rPr lang="en-US" smtClean="0"/>
              <a:pPr/>
              <a:t>20</a:t>
            </a:fld>
            <a:endParaRPr lang="en-US"/>
          </a:p>
        </p:txBody>
      </p:sp>
    </p:spTree>
    <p:extLst>
      <p:ext uri="{BB962C8B-B14F-4D97-AF65-F5344CB8AC3E}">
        <p14:creationId xmlns:p14="http://schemas.microsoft.com/office/powerpoint/2010/main" val="6671348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First, let me introduce the background of this project.</a:t>
            </a:r>
            <a:endParaRPr lang="en-US" sz="800" b="0" dirty="0">
              <a:effectLst/>
            </a:endParaRPr>
          </a:p>
          <a:p>
            <a:pPr rtl="0"/>
            <a:r>
              <a:rPr lang="en-US" sz="1200" b="0" i="0" u="none" strike="noStrike" kern="1200" dirty="0">
                <a:solidFill>
                  <a:schemeClr val="tx1"/>
                </a:solidFill>
                <a:effectLst/>
                <a:latin typeface="+mn-lt"/>
                <a:ea typeface="+mn-ea"/>
                <a:cs typeface="+mn-cs"/>
              </a:rPr>
              <a:t>There are several different pavement distresses, such as various cracks, patching, sealing, that occur over the course of a pavement’s service life and can negatively impact the performance and longevity of the structure lifespan. These distresses can occur as a result of loading, environmental conditions, chemicals, and materials used. </a:t>
            </a:r>
            <a:endParaRPr lang="en-US" sz="800" b="0" dirty="0">
              <a:effectLst/>
            </a:endParaRPr>
          </a:p>
          <a:p>
            <a:pPr rtl="0"/>
            <a:br>
              <a:rPr lang="en-US" sz="800" b="0" dirty="0">
                <a:effectLst/>
              </a:rPr>
            </a:br>
            <a:r>
              <a:rPr lang="en-US" sz="1200" b="0" i="0" u="none" strike="noStrike" kern="1200" dirty="0">
                <a:solidFill>
                  <a:schemeClr val="tx1"/>
                </a:solidFill>
                <a:effectLst/>
                <a:latin typeface="+mn-lt"/>
                <a:ea typeface="+mn-ea"/>
                <a:cs typeface="+mn-cs"/>
              </a:rPr>
              <a:t>The traditional method to determine the number, type, and distribution of defects is often achieved by engineers identifying and counting them manually. However, this method is time consuming, labor intensive and also sometimes dangerous, as it affects the traffic.</a:t>
            </a:r>
            <a:endParaRPr lang="en-US" sz="800" b="0" dirty="0">
              <a:effectLst/>
            </a:endParaRPr>
          </a:p>
          <a:p>
            <a:pPr rtl="0"/>
            <a:br>
              <a:rPr lang="en-US" sz="800" b="0" dirty="0">
                <a:effectLst/>
              </a:rPr>
            </a:br>
            <a:r>
              <a:rPr lang="en-US" sz="1200" b="0" i="0" u="none" strike="noStrike" kern="1200" dirty="0">
                <a:solidFill>
                  <a:schemeClr val="tx1"/>
                </a:solidFill>
                <a:effectLst/>
                <a:latin typeface="+mn-lt"/>
                <a:ea typeface="+mn-ea"/>
                <a:cs typeface="+mn-cs"/>
              </a:rPr>
              <a:t>A promising new field of interdisciplinary work with computer science being applied to the civil engineering industry, is intelligent pavement defect inspection and identification. If this method is implemented correctly, it could be utilized to identify pavement defects, the severity of the distress, and implement repairs; all through nondestructive methods. </a:t>
            </a:r>
            <a:endParaRPr lang="en-US" sz="800" dirty="0">
              <a:latin typeface="Arial" panose="020B0604020202020204" pitchFamily="34" charset="0"/>
              <a:cs typeface="Arial" panose="020B0604020202020204" pitchFamily="34" charset="0"/>
            </a:endParaRPr>
          </a:p>
          <a:p>
            <a:pPr marL="0" indent="0">
              <a:lnSpc>
                <a:spcPct val="200000"/>
              </a:lnSpc>
              <a:buFont typeface="Wingdings" panose="05000000000000000000" pitchFamily="2" charset="2"/>
              <a:buNone/>
            </a:pPr>
            <a:endParaRPr lang="en-US" sz="800" dirty="0">
              <a:latin typeface="Arial" panose="020B0604020202020204" pitchFamily="34" charset="0"/>
              <a:cs typeface="Arial" panose="020B0604020202020204" pitchFamily="34" charset="0"/>
            </a:endParaRPr>
          </a:p>
          <a:p>
            <a:pPr marL="0" indent="0">
              <a:lnSpc>
                <a:spcPct val="200000"/>
              </a:lnSpc>
              <a:buFont typeface="Wingdings" panose="05000000000000000000" pitchFamily="2" charset="2"/>
              <a:buNone/>
            </a:pPr>
            <a:endParaRPr lang="en-US" sz="8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FA26487E-518C-43F7-A8EE-728BE395642E}" type="slidenum">
              <a:rPr lang="en-US" smtClean="0"/>
              <a:pPr/>
              <a:t>3</a:t>
            </a:fld>
            <a:endParaRPr lang="en-US"/>
          </a:p>
        </p:txBody>
      </p:sp>
    </p:spTree>
    <p:extLst>
      <p:ext uri="{BB962C8B-B14F-4D97-AF65-F5344CB8AC3E}">
        <p14:creationId xmlns:p14="http://schemas.microsoft.com/office/powerpoint/2010/main" val="42339727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And intelligent pavement defect detection is currently a hot topic for civil engineering research.  The main methods to detect deterioration in roads can be divided into three categories. </a:t>
            </a:r>
            <a:endParaRPr lang="en-US" sz="800" b="0" dirty="0">
              <a:effectLst/>
            </a:endParaRPr>
          </a:p>
          <a:p>
            <a:pPr rtl="0"/>
            <a:br>
              <a:rPr lang="en-US" sz="800" b="0" dirty="0">
                <a:effectLst/>
              </a:rPr>
            </a:br>
            <a:r>
              <a:rPr lang="en-US" sz="1200" b="0" i="0" u="none" strike="noStrike" kern="1200" dirty="0">
                <a:solidFill>
                  <a:schemeClr val="tx1"/>
                </a:solidFill>
                <a:effectLst/>
                <a:latin typeface="+mn-lt"/>
                <a:ea typeface="+mn-ea"/>
                <a:cs typeface="+mn-cs"/>
              </a:rPr>
              <a:t>The first is conventional methods, such as threshold segmentation</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and</a:t>
            </a:r>
            <a:r>
              <a:rPr lang="en-US" sz="1200" b="0" i="0" u="none" strike="noStrike" kern="1200" dirty="0">
                <a:solidFill>
                  <a:schemeClr val="tx1"/>
                </a:solidFill>
                <a:effectLst/>
                <a:latin typeface="+mn-lt"/>
                <a:ea typeface="+mn-ea"/>
                <a:cs typeface="+mn-cs"/>
              </a:rPr>
              <a:t> edge detection. They are all computationally efficient, but perform poorly in terms of robustness, as it easily fails when it encounters illumination changes or irregular shaped defects.</a:t>
            </a:r>
            <a:endParaRPr lang="en-US" sz="800" b="0" dirty="0">
              <a:effectLst/>
            </a:endParaRPr>
          </a:p>
          <a:p>
            <a:pPr rtl="0"/>
            <a:br>
              <a:rPr lang="en-US" sz="800" b="0" dirty="0">
                <a:effectLst/>
              </a:rPr>
            </a:br>
            <a:r>
              <a:rPr lang="en-US" sz="1200" b="0" i="0" u="none" strike="noStrike" kern="1200" dirty="0">
                <a:solidFill>
                  <a:schemeClr val="tx1"/>
                </a:solidFill>
                <a:effectLst/>
                <a:latin typeface="+mn-lt"/>
                <a:ea typeface="+mn-ea"/>
                <a:cs typeface="+mn-cs"/>
              </a:rPr>
              <a:t>The second is Machine learning methods, such as support vector machines and random forest, which can achieve better accuracy than conventional methods when facing new situations during road inspection. However, feature engineering, which heavily depends on the engineer's knowledge, may limit the overall performance. </a:t>
            </a:r>
            <a:endParaRPr lang="en-US" sz="800" b="0" dirty="0">
              <a:effectLst/>
            </a:endParaRPr>
          </a:p>
          <a:p>
            <a:pPr rtl="0"/>
            <a:br>
              <a:rPr lang="en-US" sz="800" b="0" dirty="0">
                <a:effectLst/>
              </a:rPr>
            </a:br>
            <a:r>
              <a:rPr lang="en-US" sz="1200" b="0" i="0" u="none" strike="noStrike" kern="1200" dirty="0">
                <a:solidFill>
                  <a:schemeClr val="tx1"/>
                </a:solidFill>
                <a:effectLst/>
                <a:latin typeface="+mn-lt"/>
                <a:ea typeface="+mn-ea"/>
                <a:cs typeface="+mn-cs"/>
              </a:rPr>
              <a:t>The third is Deep learning methods. It is becoming one of the most advanced pixel-level target detection methods in road condition inspection. Many methods like CNN and YOLO have good applications in the transportation infrastructure management field.  However, it requires a vast amount of pavement damage images to achieve accurate network training.</a:t>
            </a:r>
            <a:endParaRPr lang="en-US" sz="800" b="0" dirty="0">
              <a:effectLst/>
            </a:endParaRPr>
          </a:p>
          <a:p>
            <a:br>
              <a:rPr lang="en-US" sz="800" dirty="0"/>
            </a:br>
            <a:endParaRPr lang="en-US" sz="800" dirty="0">
              <a:latin typeface="Arial" panose="020B0604020202020204" pitchFamily="34" charset="0"/>
              <a:cs typeface="Arial" panose="020B0604020202020204" pitchFamily="34" charset="0"/>
            </a:endParaRPr>
          </a:p>
          <a:p>
            <a:pPr marL="0" indent="0">
              <a:lnSpc>
                <a:spcPct val="200000"/>
              </a:lnSpc>
              <a:buFont typeface="Wingdings" panose="05000000000000000000" pitchFamily="2" charset="2"/>
              <a:buNone/>
            </a:pPr>
            <a:endParaRPr lang="en-US" sz="8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FA26487E-518C-43F7-A8EE-728BE395642E}" type="slidenum">
              <a:rPr lang="en-US" smtClean="0"/>
              <a:pPr/>
              <a:t>4</a:t>
            </a:fld>
            <a:endParaRPr lang="en-US"/>
          </a:p>
        </p:txBody>
      </p:sp>
    </p:spTree>
    <p:extLst>
      <p:ext uri="{BB962C8B-B14F-4D97-AF65-F5344CB8AC3E}">
        <p14:creationId xmlns:p14="http://schemas.microsoft.com/office/powerpoint/2010/main" val="22096310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Now coming back to the scope of this competition, the mission is to increase the accuracy of the YOLOv5 deep learning model when applying it to pavement distress detection. </a:t>
            </a:r>
            <a:endParaRPr lang="en-US" sz="800" b="0" dirty="0">
              <a:effectLst/>
            </a:endParaRPr>
          </a:p>
          <a:p>
            <a:pPr rtl="0"/>
            <a:r>
              <a:rPr lang="en-US" sz="1200" b="0" i="0" u="none" strike="noStrike" kern="1200" dirty="0">
                <a:solidFill>
                  <a:schemeClr val="tx1"/>
                </a:solidFill>
                <a:effectLst/>
                <a:latin typeface="+mn-lt"/>
                <a:ea typeface="+mn-ea"/>
                <a:cs typeface="+mn-cs"/>
              </a:rPr>
              <a:t>First, let’s review the data provided by the organization.</a:t>
            </a:r>
            <a:endParaRPr lang="en-US" sz="800" b="0" dirty="0">
              <a:effectLst/>
            </a:endParaRPr>
          </a:p>
          <a:p>
            <a:pPr rtl="0"/>
            <a:br>
              <a:rPr lang="en-US" sz="800" dirty="0"/>
            </a:br>
            <a:r>
              <a:rPr lang="en-US" sz="1200" b="0" i="0" u="none" strike="noStrike" kern="1200" dirty="0">
                <a:solidFill>
                  <a:schemeClr val="tx1"/>
                </a:solidFill>
                <a:effectLst/>
                <a:latin typeface="+mn-lt"/>
                <a:ea typeface="+mn-ea"/>
                <a:cs typeface="+mn-cs"/>
              </a:rPr>
              <a:t>The data was provided to us from the organizers of DSPS22, and was collected from three cities;  Kansas city, Jefferson city, Columbia in Missouri.  It contains 7 main distress types we have mentioned previously, including 4 kinds of cracks, manholes, sealing and patching.  The resolution is 2011 multiple 1014 pixels. And the data was released by the DSPS committee three separate times. </a:t>
            </a:r>
            <a:endParaRPr lang="en-US" sz="800" b="0" dirty="0">
              <a:effectLst/>
            </a:endParaRPr>
          </a:p>
          <a:p>
            <a:br>
              <a:rPr lang="en-US" sz="800" dirty="0"/>
            </a:br>
            <a:endParaRPr lang="en-US" sz="8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FA26487E-518C-43F7-A8EE-728BE395642E}" type="slidenum">
              <a:rPr lang="en-US" smtClean="0"/>
              <a:pPr/>
              <a:t>5</a:t>
            </a:fld>
            <a:endParaRPr lang="en-US"/>
          </a:p>
        </p:txBody>
      </p:sp>
    </p:spTree>
    <p:extLst>
      <p:ext uri="{BB962C8B-B14F-4D97-AF65-F5344CB8AC3E}">
        <p14:creationId xmlns:p14="http://schemas.microsoft.com/office/powerpoint/2010/main" val="1087432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The first release contained 211 images for training, and 52 images for validation. In this first dataset release, all the images had been annotated by the sponsor. The second release contains 112 images for training and 28 images for tuning, however, these images were not annotated. This second dataset was annotated manually by our team, which included marking and identifying the distress type and location for each image. Thus, the logic in annotating these distresses are different, as the determination of defects can have quite a bit of variation between people. As a result, this may cause a decrease in test accuracy. As we know, there should be many engineers who will annotate the road images. Each person has his/her own understanding of the defects, this is considered as bias. So, by introducing the second released data into the dataset, then using this to train the YOLOv5 model, the robustness of the model would be improved a lot. The third release are for testing. Sorry I make a mistake here in the number.</a:t>
            </a:r>
          </a:p>
          <a:p>
            <a:pPr rtl="0"/>
            <a:endParaRPr lang="en-US" sz="800" b="0" dirty="0">
              <a:effectLst/>
            </a:endParaRPr>
          </a:p>
          <a:p>
            <a:pPr rtl="0"/>
            <a:r>
              <a:rPr lang="en-US" sz="1200" b="0" i="0" u="none" strike="noStrike" kern="1200" dirty="0">
                <a:solidFill>
                  <a:schemeClr val="tx1"/>
                </a:solidFill>
                <a:effectLst/>
                <a:latin typeface="+mn-lt"/>
                <a:ea typeface="+mn-ea"/>
                <a:cs typeface="+mn-cs"/>
              </a:rPr>
              <a:t>However, as we can see, there are two limitations given the provided dataset. The first is the amount of images. The total training dataset only contains 323 images which is quite small when using this deep learning model. The other limitation is the test data. The distresses identified in test data are not evenly distributed, which will cause an unbalanced problem. </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For example, if manholes are the main distress type  found in the test data. That means if I change the model’s preference to manhole. We will finally get a good model for this task, although it may not fit well for other upcoming images that exhibit other distress types.</a:t>
            </a:r>
            <a:endParaRPr lang="en-US" sz="800" b="0" dirty="0">
              <a:effectLst/>
            </a:endParaRPr>
          </a:p>
          <a:p>
            <a:br>
              <a:rPr lang="en-US" sz="800" dirty="0"/>
            </a:br>
            <a:endParaRPr lang="en-US" sz="8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FA26487E-518C-43F7-A8EE-728BE395642E}" type="slidenum">
              <a:rPr lang="en-US" smtClean="0"/>
              <a:pPr/>
              <a:t>6</a:t>
            </a:fld>
            <a:endParaRPr lang="en-US"/>
          </a:p>
        </p:txBody>
      </p:sp>
    </p:spTree>
    <p:extLst>
      <p:ext uri="{BB962C8B-B14F-4D97-AF65-F5344CB8AC3E}">
        <p14:creationId xmlns:p14="http://schemas.microsoft.com/office/powerpoint/2010/main" val="23169394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Next, let me introduce our work and methodology. Firstly, our primary goal is to improve the accuracy of YOLOv5 when it targets the objects in top-down view images. Furthermore, because it is a data-centric competition, the model can not be fundamentally altered. So the red part is our main contribution, which includes image preprocessing, generative adversarial network   , and manual annotation. </a:t>
            </a:r>
            <a:endParaRPr lang="en-US" sz="800" b="0" dirty="0">
              <a:effectLst/>
            </a:endParaRPr>
          </a:p>
          <a:p>
            <a:pPr rtl="0"/>
            <a:br>
              <a:rPr lang="en-US" sz="800" b="0" dirty="0">
                <a:effectLst/>
              </a:rPr>
            </a:br>
            <a:r>
              <a:rPr lang="en-US" sz="1200" b="0" i="0" u="none" strike="noStrike" kern="1200" dirty="0">
                <a:solidFill>
                  <a:schemeClr val="tx1"/>
                </a:solidFill>
                <a:effectLst/>
                <a:latin typeface="+mn-lt"/>
                <a:ea typeface="+mn-ea"/>
                <a:cs typeface="+mn-cs"/>
              </a:rPr>
              <a:t>First, the raw pavement images were processed by image preprocessing methods.</a:t>
            </a:r>
            <a:endParaRPr lang="en-US" sz="800" b="0" dirty="0">
              <a:effectLst/>
            </a:endParaRPr>
          </a:p>
          <a:p>
            <a:pPr rtl="0"/>
            <a:r>
              <a:rPr lang="en-US" sz="1200" b="0" i="0" u="none" strike="noStrike" kern="1200" dirty="0">
                <a:solidFill>
                  <a:schemeClr val="tx1"/>
                </a:solidFill>
                <a:effectLst/>
                <a:latin typeface="+mn-lt"/>
                <a:ea typeface="+mn-ea"/>
                <a:cs typeface="+mn-cs"/>
              </a:rPr>
              <a:t>Next, the given images would be used as an input to the GAN (generative adversarial network), to produce fake images. The produced images and real images would be combined together as the input of the YOLOv5 model to detect the distress on the pavement surface. </a:t>
            </a:r>
            <a:endParaRPr lang="en-US" sz="800" b="0" dirty="0">
              <a:effectLst/>
            </a:endParaRPr>
          </a:p>
          <a:p>
            <a:br>
              <a:rPr lang="en-US" sz="800" dirty="0"/>
            </a:br>
            <a:endParaRPr lang="en-US" sz="8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FA26487E-518C-43F7-A8EE-728BE395642E}" type="slidenum">
              <a:rPr lang="en-US" smtClean="0"/>
              <a:pPr/>
              <a:t>7</a:t>
            </a:fld>
            <a:endParaRPr lang="en-US"/>
          </a:p>
        </p:txBody>
      </p:sp>
    </p:spTree>
    <p:extLst>
      <p:ext uri="{BB962C8B-B14F-4D97-AF65-F5344CB8AC3E}">
        <p14:creationId xmlns:p14="http://schemas.microsoft.com/office/powerpoint/2010/main" val="1355323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So why did we try these methods?</a:t>
            </a:r>
            <a:endParaRPr lang="en-US" sz="800" b="0" dirty="0">
              <a:effectLst/>
            </a:endParaRPr>
          </a:p>
          <a:p>
            <a:pPr rtl="0"/>
            <a:r>
              <a:rPr lang="en-US" sz="1200" b="0" i="0" u="none" strike="noStrike" kern="1200" dirty="0">
                <a:solidFill>
                  <a:schemeClr val="tx1"/>
                </a:solidFill>
                <a:effectLst/>
                <a:latin typeface="+mn-lt"/>
                <a:ea typeface="+mn-ea"/>
                <a:cs typeface="+mn-cs"/>
              </a:rPr>
              <a:t>It is Based on the competition's data-centric statistics concept. The conference requested that we mainly focus on the data cleaning, annotation, and augmentation.</a:t>
            </a:r>
            <a:endParaRPr lang="en-US" sz="800" b="0" dirty="0">
              <a:effectLst/>
            </a:endParaRPr>
          </a:p>
          <a:p>
            <a:pPr rtl="0"/>
            <a:br>
              <a:rPr lang="en-US" sz="800" b="0" dirty="0">
                <a:effectLst/>
              </a:rPr>
            </a:br>
            <a:r>
              <a:rPr lang="en-US" sz="1200" b="0" i="0" u="none" strike="noStrike" kern="1200" dirty="0">
                <a:solidFill>
                  <a:schemeClr val="tx1"/>
                </a:solidFill>
                <a:effectLst/>
                <a:latin typeface="+mn-lt"/>
                <a:ea typeface="+mn-ea"/>
                <a:cs typeface="+mn-cs"/>
              </a:rPr>
              <a:t> For the data cleaning portion, due to the amount of images being quite low, we attempted to use the image preprocess method to denoise the raw images. Three methods  including Gaussian Filter, Histogram equalization, and Normalization methods were applied to this work. For the annotation part, our solution is to increase the bias to improve the YOLOv5’s robustness. Finally, for the augmentation part, we introduced the GAN in order to increase the amount of the images, as lack of image has always been a problem in deep learning models.</a:t>
            </a:r>
            <a:endParaRPr lang="en-US" sz="800" b="0" dirty="0">
              <a:effectLst/>
            </a:endParaRPr>
          </a:p>
          <a:p>
            <a:br>
              <a:rPr lang="en-US" sz="800" dirty="0"/>
            </a:br>
            <a:endParaRPr lang="en-US" sz="8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FA26487E-518C-43F7-A8EE-728BE395642E}" type="slidenum">
              <a:rPr lang="en-US" smtClean="0"/>
              <a:pPr/>
              <a:t>8</a:t>
            </a:fld>
            <a:endParaRPr lang="en-US"/>
          </a:p>
        </p:txBody>
      </p:sp>
    </p:spTree>
    <p:extLst>
      <p:ext uri="{BB962C8B-B14F-4D97-AF65-F5344CB8AC3E}">
        <p14:creationId xmlns:p14="http://schemas.microsoft.com/office/powerpoint/2010/main" val="15994977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Now, Let me introduce the image preprocess part. As we know, raw pavement images are negatively impacted by pulse interference, and something like this, to create ‘noise’ for the model, which distracts it from the actual crack area on the surface. </a:t>
            </a:r>
            <a:endParaRPr lang="en-US" sz="800" b="0" dirty="0">
              <a:effectLst/>
            </a:endParaRPr>
          </a:p>
          <a:p>
            <a:pPr rtl="0"/>
            <a:br>
              <a:rPr lang="en-US" sz="800" b="0" dirty="0">
                <a:effectLst/>
              </a:rPr>
            </a:br>
            <a:r>
              <a:rPr lang="en-US" sz="1200" b="0" i="0" u="none" strike="noStrike" kern="1200" dirty="0">
                <a:solidFill>
                  <a:schemeClr val="tx1"/>
                </a:solidFill>
                <a:effectLst/>
                <a:latin typeface="+mn-lt"/>
                <a:ea typeface="+mn-ea"/>
                <a:cs typeface="+mn-cs"/>
              </a:rPr>
              <a:t>In order to mitigate or ‘denoise’ this occurrence, a Gaussian filter is applied to the images. Gaussian filter applies a gaussian kernel to each pixel and results in a new value. Through this method, the image is smoother and some of the noise would be removed. </a:t>
            </a:r>
            <a:endParaRPr lang="en-US" sz="800" b="0" dirty="0">
              <a:effectLst/>
            </a:endParaRPr>
          </a:p>
          <a:p>
            <a:pPr rtl="0"/>
            <a:br>
              <a:rPr lang="en-US" sz="800" b="0" dirty="0">
                <a:effectLst/>
              </a:rPr>
            </a:br>
            <a:r>
              <a:rPr lang="en-US" sz="1200" b="0" i="0" u="none" strike="noStrike" kern="1200" dirty="0">
                <a:solidFill>
                  <a:schemeClr val="tx1"/>
                </a:solidFill>
                <a:effectLst/>
                <a:latin typeface="+mn-lt"/>
                <a:ea typeface="+mn-ea"/>
                <a:cs typeface="+mn-cs"/>
              </a:rPr>
              <a:t>In addition to this, histogram equalization is used to enhance the defects illustrated in the image and make it more recognizable to the model, as seen in the image. This method usually increases the global contrast, especially when the pavement image is represented by a narrow range of intensity values.</a:t>
            </a:r>
            <a:endParaRPr lang="en-US" sz="800" b="0" dirty="0">
              <a:effectLst/>
            </a:endParaRPr>
          </a:p>
          <a:p>
            <a:pPr rtl="0"/>
            <a:br>
              <a:rPr lang="en-US" sz="800" b="0" dirty="0">
                <a:effectLst/>
              </a:rPr>
            </a:br>
            <a:r>
              <a:rPr lang="en-US" sz="1200" b="0" i="0" u="none" strike="noStrike" kern="1200" dirty="0">
                <a:solidFill>
                  <a:schemeClr val="tx1"/>
                </a:solidFill>
                <a:effectLst/>
                <a:latin typeface="+mn-lt"/>
                <a:ea typeface="+mn-ea"/>
                <a:cs typeface="+mn-cs"/>
              </a:rPr>
              <a:t>Finally, image normalization is used to make the whole image mean equal to zero. We calculate the mean of all pixels in the image. Then for each pixel, the mean value is subtracted. Using this method, the majority of the normal image part would be removed, and only the distresses would remain. Thus, this is also a good way to remove the noise.</a:t>
            </a:r>
            <a:endParaRPr lang="en-US" sz="800" b="0" dirty="0">
              <a:effectLst/>
            </a:endParaRPr>
          </a:p>
          <a:p>
            <a:br>
              <a:rPr lang="en-US" sz="800" dirty="0"/>
            </a:br>
            <a:endParaRPr lang="en-US" sz="8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FA26487E-518C-43F7-A8EE-728BE395642E}" type="slidenum">
              <a:rPr lang="en-US" smtClean="0"/>
              <a:pPr/>
              <a:t>9</a:t>
            </a:fld>
            <a:endParaRPr lang="en-US"/>
          </a:p>
        </p:txBody>
      </p:sp>
    </p:spTree>
    <p:extLst>
      <p:ext uri="{BB962C8B-B14F-4D97-AF65-F5344CB8AC3E}">
        <p14:creationId xmlns:p14="http://schemas.microsoft.com/office/powerpoint/2010/main" val="12254337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a:lstStyle>
            <a:lvl1pPr marL="0" indent="0" algn="ctr">
              <a:buNone/>
              <a:defRPr baseline="0">
                <a:solidFill>
                  <a:schemeClr val="tx1">
                    <a:lumMod val="90000"/>
                    <a:lumOff val="1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762000"/>
            <a:ext cx="2057400" cy="5364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762000"/>
            <a:ext cx="6019800" cy="5364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dirty="0"/>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baseline="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356366600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7617959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US"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383469472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26020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9090081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03694640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bg>
      <p:bgPr>
        <a:blipFill dpi="0" rotWithShape="1">
          <a:blip r:embed="rId2">
            <a:lum/>
          </a:blip>
          <a:srcRect/>
          <a:tile tx="0" ty="0" sx="100000" sy="100000" flip="none" algn="tl"/>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7972347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0"/>
            <a:ext cx="3008313" cy="67310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762000"/>
            <a:ext cx="5111750" cy="536416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5083665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838199"/>
            <a:ext cx="5486400" cy="388937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87895978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0381427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762000"/>
            <a:ext cx="2057400" cy="5364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762000"/>
            <a:ext cx="6019800" cy="5364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624219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US"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lumMod val="90000"/>
                    <a:lumOff val="1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0"/>
            <a:ext cx="3008313" cy="67310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762000"/>
            <a:ext cx="5111750" cy="536416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838199"/>
            <a:ext cx="5486400" cy="388937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4.jp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image" Target="../media/image5.png"/><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2" name="Picture 11"/>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0" y="0"/>
            <a:ext cx="9144000" cy="838200"/>
          </a:xfrm>
          <a:prstGeom prst="rect">
            <a:avLst/>
          </a:prstGeom>
        </p:spPr>
      </p:pic>
      <p:pic>
        <p:nvPicPr>
          <p:cNvPr id="7" name="Picture 6"/>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0" y="6286414"/>
            <a:ext cx="9144000" cy="582507"/>
          </a:xfrm>
          <a:prstGeom prst="rect">
            <a:avLst/>
          </a:prstGeom>
        </p:spPr>
      </p:pic>
      <p:sp>
        <p:nvSpPr>
          <p:cNvPr id="2" name="Title Placeholder 1"/>
          <p:cNvSpPr>
            <a:spLocks noGrp="1"/>
          </p:cNvSpPr>
          <p:nvPr>
            <p:ph type="title"/>
          </p:nvPr>
        </p:nvSpPr>
        <p:spPr>
          <a:xfrm>
            <a:off x="457200" y="838200"/>
            <a:ext cx="8229600" cy="715962"/>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Box 10"/>
          <p:cNvSpPr txBox="1"/>
          <p:nvPr/>
        </p:nvSpPr>
        <p:spPr>
          <a:xfrm>
            <a:off x="8305800" y="6454556"/>
            <a:ext cx="335348" cy="246221"/>
          </a:xfrm>
          <a:prstGeom prst="rect">
            <a:avLst/>
          </a:prstGeom>
          <a:noFill/>
        </p:spPr>
        <p:txBody>
          <a:bodyPr wrap="none" rtlCol="0">
            <a:spAutoFit/>
          </a:bodyPr>
          <a:lstStyle/>
          <a:p>
            <a:fld id="{4B85C46D-3ED5-4508-B9D1-FB41570D2BFF}" type="slidenum">
              <a:rPr lang="en-US" sz="1000" baseline="0" smtClean="0">
                <a:solidFill>
                  <a:schemeClr val="bg1"/>
                </a:solidFill>
              </a:rPr>
              <a:t>‹#›</a:t>
            </a:fld>
            <a:endParaRPr lang="en-US" sz="1000" baseline="0" dirty="0">
              <a:solidFill>
                <a:schemeClr val="bg1"/>
              </a:solidFill>
            </a:endParaRPr>
          </a:p>
        </p:txBody>
      </p:sp>
      <p:pic>
        <p:nvPicPr>
          <p:cNvPr id="5" name="Picture 4"/>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3640931" y="172164"/>
            <a:ext cx="1862138" cy="493871"/>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000" b="0" kern="1200" baseline="0">
          <a:solidFill>
            <a:srgbClr val="09347A"/>
          </a:solidFill>
          <a:latin typeface="Gotham-Medium"/>
          <a:ea typeface="+mj-ea"/>
          <a:cs typeface="Gotham-Medium"/>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lumMod val="90000"/>
              <a:lumOff val="10000"/>
            </a:schemeClr>
          </a:solidFill>
          <a:latin typeface="Gotham-Book"/>
          <a:ea typeface="+mn-ea"/>
          <a:cs typeface="Gotham-Book"/>
        </a:defRPr>
      </a:lvl1pPr>
      <a:lvl2pPr marL="742950" indent="-285750" algn="l" defTabSz="914400" rtl="0" eaLnBrk="1" latinLnBrk="0" hangingPunct="1">
        <a:spcBef>
          <a:spcPct val="20000"/>
        </a:spcBef>
        <a:buFont typeface="Arial" pitchFamily="34" charset="0"/>
        <a:buChar char="–"/>
        <a:defRPr sz="2800" kern="1200" cap="none" baseline="0">
          <a:solidFill>
            <a:schemeClr val="tx1">
              <a:lumMod val="90000"/>
              <a:lumOff val="10000"/>
            </a:schemeClr>
          </a:solidFill>
          <a:latin typeface="Gotham-Book"/>
          <a:ea typeface="+mn-ea"/>
          <a:cs typeface="Gotham-Book"/>
        </a:defRPr>
      </a:lvl2pPr>
      <a:lvl3pPr marL="1143000" indent="-228600" algn="l" defTabSz="914400" rtl="0" eaLnBrk="1" latinLnBrk="0" hangingPunct="1">
        <a:spcBef>
          <a:spcPct val="20000"/>
        </a:spcBef>
        <a:buFont typeface="Arial" pitchFamily="34" charset="0"/>
        <a:buChar char="•"/>
        <a:defRPr sz="2400" kern="1200">
          <a:solidFill>
            <a:schemeClr val="tx1">
              <a:lumMod val="90000"/>
              <a:lumOff val="10000"/>
            </a:schemeClr>
          </a:solidFill>
          <a:latin typeface="Gotham-Book"/>
          <a:ea typeface="+mn-ea"/>
          <a:cs typeface="Gotham-Book"/>
        </a:defRPr>
      </a:lvl3pPr>
      <a:lvl4pPr marL="1600200" indent="-228600" algn="l" defTabSz="914400" rtl="0" eaLnBrk="1" latinLnBrk="0" hangingPunct="1">
        <a:spcBef>
          <a:spcPct val="20000"/>
        </a:spcBef>
        <a:buFont typeface="Arial" pitchFamily="34" charset="0"/>
        <a:buChar char="–"/>
        <a:defRPr sz="2000" kern="1200">
          <a:solidFill>
            <a:schemeClr val="tx1">
              <a:lumMod val="90000"/>
              <a:lumOff val="10000"/>
            </a:schemeClr>
          </a:solidFill>
          <a:latin typeface="Gotham-Book"/>
          <a:ea typeface="+mn-ea"/>
          <a:cs typeface="Gotham-Book"/>
        </a:defRPr>
      </a:lvl4pPr>
      <a:lvl5pPr marL="2057400" indent="-228600" algn="l" defTabSz="914400" rtl="0" eaLnBrk="1" latinLnBrk="0" hangingPunct="1">
        <a:spcBef>
          <a:spcPct val="20000"/>
        </a:spcBef>
        <a:buFont typeface="Arial" pitchFamily="34" charset="0"/>
        <a:buChar char="»"/>
        <a:defRPr sz="2000" kern="1200">
          <a:solidFill>
            <a:schemeClr val="tx1">
              <a:lumMod val="90000"/>
              <a:lumOff val="10000"/>
            </a:schemeClr>
          </a:solidFill>
          <a:latin typeface="Gotham-Book"/>
          <a:ea typeface="+mn-ea"/>
          <a:cs typeface="Gotham-Book"/>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a:lum/>
          </a:blip>
          <a:srcRect/>
          <a:tile tx="0" ty="0" sx="100000" sy="100000" flip="none" algn="tl"/>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838200"/>
            <a:ext cx="8229600" cy="715962"/>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600201"/>
            <a:ext cx="8229600" cy="41910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Box 8"/>
          <p:cNvSpPr txBox="1"/>
          <p:nvPr/>
        </p:nvSpPr>
        <p:spPr>
          <a:xfrm>
            <a:off x="379541" y="6454556"/>
            <a:ext cx="1745991" cy="246221"/>
          </a:xfrm>
          <a:prstGeom prst="rect">
            <a:avLst/>
          </a:prstGeom>
          <a:noFill/>
        </p:spPr>
        <p:txBody>
          <a:bodyPr wrap="none" rtlCol="0">
            <a:spAutoFit/>
          </a:bodyPr>
          <a:lstStyle/>
          <a:p>
            <a:r>
              <a:rPr lang="en-US" sz="1000" baseline="0" dirty="0">
                <a:solidFill>
                  <a:schemeClr val="bg1"/>
                </a:solidFill>
              </a:rPr>
              <a:t>© 2012 Boise State University</a:t>
            </a:r>
          </a:p>
        </p:txBody>
      </p:sp>
      <p:sp>
        <p:nvSpPr>
          <p:cNvPr id="11" name="TextBox 10"/>
          <p:cNvSpPr txBox="1"/>
          <p:nvPr/>
        </p:nvSpPr>
        <p:spPr>
          <a:xfrm>
            <a:off x="8305800" y="6454556"/>
            <a:ext cx="335348" cy="246221"/>
          </a:xfrm>
          <a:prstGeom prst="rect">
            <a:avLst/>
          </a:prstGeom>
          <a:noFill/>
        </p:spPr>
        <p:txBody>
          <a:bodyPr wrap="none" rtlCol="0">
            <a:spAutoFit/>
          </a:bodyPr>
          <a:lstStyle/>
          <a:p>
            <a:fld id="{4B85C46D-3ED5-4508-B9D1-FB41570D2BFF}" type="slidenum">
              <a:rPr lang="en-US" sz="1000" baseline="0" smtClean="0">
                <a:solidFill>
                  <a:schemeClr val="bg1"/>
                </a:solidFill>
              </a:rPr>
              <a:t>‹#›</a:t>
            </a:fld>
            <a:endParaRPr lang="en-US" sz="1000" baseline="0" dirty="0">
              <a:solidFill>
                <a:schemeClr val="bg1"/>
              </a:solidFill>
            </a:endParaRPr>
          </a:p>
        </p:txBody>
      </p:sp>
      <p:pic>
        <p:nvPicPr>
          <p:cNvPr id="1026" name="Picture 2" descr="C:\Users\teriwilliams\Desktop\logo_b.png"/>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40931" y="183616"/>
            <a:ext cx="1862138" cy="493871"/>
          </a:xfrm>
          <a:prstGeom prst="rect">
            <a:avLst/>
          </a:prstGeom>
          <a:noFill/>
          <a:extLst>
            <a:ext uri="{909E8E84-426E-40dd-AFC4-6F175D3DCCD1}">
              <a14:hiddenFill xmlns:a14="http://schemas.microsoft.com/office/drawing/2010/main" xmlns="">
                <a:solidFill>
                  <a:srgbClr val="FFFFFF"/>
                </a:solidFill>
              </a14:hiddenFill>
            </a:ext>
          </a:extLst>
        </p:spPr>
      </p:pic>
      <p:pic>
        <p:nvPicPr>
          <p:cNvPr id="8" name="Picture 7"/>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0" y="5638800"/>
            <a:ext cx="9144000" cy="1219200"/>
          </a:xfrm>
          <a:prstGeom prst="rect">
            <a:avLst/>
          </a:prstGeom>
        </p:spPr>
      </p:pic>
    </p:spTree>
    <p:extLst>
      <p:ext uri="{BB962C8B-B14F-4D97-AF65-F5344CB8AC3E}">
        <p14:creationId xmlns:p14="http://schemas.microsoft.com/office/powerpoint/2010/main" val="73380471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ctr" defTabSz="914400" rtl="0" eaLnBrk="1" latinLnBrk="0" hangingPunct="1">
        <a:spcBef>
          <a:spcPct val="0"/>
        </a:spcBef>
        <a:buNone/>
        <a:defRPr sz="4000" kern="1200" baseline="0">
          <a:solidFill>
            <a:schemeClr val="bg1"/>
          </a:solidFill>
          <a:latin typeface="Gotham-Medium"/>
          <a:ea typeface="+mj-ea"/>
          <a:cs typeface="Gotham-Medium"/>
        </a:defRPr>
      </a:lvl1pPr>
    </p:titleStyle>
    <p:bodyStyle>
      <a:lvl1pPr marL="342900" indent="-342900" algn="l" defTabSz="914400" rtl="0" eaLnBrk="1" latinLnBrk="0" hangingPunct="1">
        <a:spcBef>
          <a:spcPct val="20000"/>
        </a:spcBef>
        <a:buFont typeface="Arial" pitchFamily="34" charset="0"/>
        <a:buChar char="•"/>
        <a:defRPr sz="3200" kern="1200">
          <a:solidFill>
            <a:schemeClr val="bg1"/>
          </a:solidFill>
          <a:latin typeface="Gotham-Book"/>
          <a:ea typeface="+mn-ea"/>
          <a:cs typeface="Gotham-Book"/>
        </a:defRPr>
      </a:lvl1pPr>
      <a:lvl2pPr marL="742950" indent="-285750" algn="l" defTabSz="914400" rtl="0" eaLnBrk="1" latinLnBrk="0" hangingPunct="1">
        <a:spcBef>
          <a:spcPct val="20000"/>
        </a:spcBef>
        <a:buFont typeface="Arial" pitchFamily="34" charset="0"/>
        <a:buChar char="–"/>
        <a:defRPr sz="2800" kern="1200" cap="none" baseline="0">
          <a:solidFill>
            <a:schemeClr val="bg1"/>
          </a:solidFill>
          <a:latin typeface="Gotham-Book"/>
          <a:ea typeface="+mn-ea"/>
          <a:cs typeface="Gotham-Book"/>
        </a:defRPr>
      </a:lvl2pPr>
      <a:lvl3pPr marL="1143000" indent="-228600" algn="l" defTabSz="914400" rtl="0" eaLnBrk="1" latinLnBrk="0" hangingPunct="1">
        <a:spcBef>
          <a:spcPct val="20000"/>
        </a:spcBef>
        <a:buFont typeface="Arial" pitchFamily="34" charset="0"/>
        <a:buChar char="•"/>
        <a:defRPr sz="2400" kern="1200">
          <a:solidFill>
            <a:schemeClr val="bg1"/>
          </a:solidFill>
          <a:latin typeface="Gotham-Book"/>
          <a:ea typeface="+mn-ea"/>
          <a:cs typeface="Gotham-Book"/>
        </a:defRPr>
      </a:lvl3pPr>
      <a:lvl4pPr marL="1600200" indent="-228600" algn="l" defTabSz="914400" rtl="0" eaLnBrk="1" latinLnBrk="0" hangingPunct="1">
        <a:spcBef>
          <a:spcPct val="20000"/>
        </a:spcBef>
        <a:buFont typeface="Arial" pitchFamily="34" charset="0"/>
        <a:buChar char="–"/>
        <a:defRPr sz="2000" kern="1200">
          <a:solidFill>
            <a:schemeClr val="bg1"/>
          </a:solidFill>
          <a:latin typeface="Gotham-Book"/>
          <a:ea typeface="+mn-ea"/>
          <a:cs typeface="Gotham-Book"/>
        </a:defRPr>
      </a:lvl4pPr>
      <a:lvl5pPr marL="2057400" indent="-228600" algn="l" defTabSz="914400" rtl="0" eaLnBrk="1" latinLnBrk="0" hangingPunct="1">
        <a:spcBef>
          <a:spcPct val="20000"/>
        </a:spcBef>
        <a:buFont typeface="Arial" pitchFamily="34" charset="0"/>
        <a:buChar char="»"/>
        <a:defRPr sz="2000" kern="1200">
          <a:solidFill>
            <a:schemeClr val="bg1"/>
          </a:solidFill>
          <a:latin typeface="Gotham-Book"/>
          <a:ea typeface="+mn-ea"/>
          <a:cs typeface="Gotham-Book"/>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2.xml.rels><?xml version="1.0" encoding="UTF-8" standalone="yes"?>
<Relationships xmlns="http://schemas.openxmlformats.org/package/2006/relationships"><Relationship Id="rId8" Type="http://schemas.openxmlformats.org/officeDocument/2006/relationships/image" Target="../media/image39.jpeg"/><Relationship Id="rId13" Type="http://schemas.openxmlformats.org/officeDocument/2006/relationships/image" Target="../media/image44.png"/><Relationship Id="rId3" Type="http://schemas.openxmlformats.org/officeDocument/2006/relationships/image" Target="../media/image34.png"/><Relationship Id="rId7" Type="http://schemas.openxmlformats.org/officeDocument/2006/relationships/image" Target="../media/image38.jpeg"/><Relationship Id="rId12" Type="http://schemas.openxmlformats.org/officeDocument/2006/relationships/image" Target="../media/image43.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37.jpeg"/><Relationship Id="rId11" Type="http://schemas.openxmlformats.org/officeDocument/2006/relationships/image" Target="../media/image42.jpeg"/><Relationship Id="rId5" Type="http://schemas.openxmlformats.org/officeDocument/2006/relationships/image" Target="../media/image36.jpeg"/><Relationship Id="rId10" Type="http://schemas.openxmlformats.org/officeDocument/2006/relationships/image" Target="../media/image41.jpeg"/><Relationship Id="rId4" Type="http://schemas.openxmlformats.org/officeDocument/2006/relationships/image" Target="../media/image35.jpeg"/><Relationship Id="rId9" Type="http://schemas.openxmlformats.org/officeDocument/2006/relationships/image" Target="../media/image40.jpeg"/><Relationship Id="rId14" Type="http://schemas.openxmlformats.org/officeDocument/2006/relationships/image" Target="../media/image45.png"/></Relationships>
</file>

<file path=ppt/slides/_rels/slide1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1.jpeg"/><Relationship Id="rId7" Type="http://schemas.openxmlformats.org/officeDocument/2006/relationships/image" Target="../media/image49.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48.jpeg"/><Relationship Id="rId5" Type="http://schemas.openxmlformats.org/officeDocument/2006/relationships/image" Target="../media/image47.jpeg"/><Relationship Id="rId4" Type="http://schemas.openxmlformats.org/officeDocument/2006/relationships/image" Target="../media/image27.jpeg"/></Relationships>
</file>

<file path=ppt/slides/_rels/slide15.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png"/><Relationship Id="rId10" Type="http://schemas.openxmlformats.org/officeDocument/2006/relationships/image" Target="../media/image57.png"/><Relationship Id="rId4" Type="http://schemas.openxmlformats.org/officeDocument/2006/relationships/image" Target="../media/image51.png"/><Relationship Id="rId9" Type="http://schemas.openxmlformats.org/officeDocument/2006/relationships/image" Target="../media/image56.png"/></Relationships>
</file>

<file path=ppt/slides/_rels/slide1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58.JPG"/><Relationship Id="rId4" Type="http://schemas.openxmlformats.org/officeDocument/2006/relationships/image" Target="../media/image50.png"/></Relationships>
</file>

<file path=ppt/slides/_rels/slide1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61.png"/><Relationship Id="rId4" Type="http://schemas.openxmlformats.org/officeDocument/2006/relationships/image" Target="../media/image60.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7"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9.jpeg"/><Relationship Id="rId5" Type="http://schemas.openxmlformats.org/officeDocument/2006/relationships/image" Target="../media/image8.jpeg"/><Relationship Id="rId4" Type="http://schemas.openxmlformats.org/officeDocument/2006/relationships/image" Target="../media/image7.jpeg"/></Relationships>
</file>

<file path=ppt/slides/_rels/slide4.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 Id="rId9" Type="http://schemas.openxmlformats.org/officeDocument/2006/relationships/image" Target="../media/image17.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26.jpeg"/><Relationship Id="rId3" Type="http://schemas.openxmlformats.org/officeDocument/2006/relationships/image" Target="../media/image21.jpeg"/><Relationship Id="rId7"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4.jpeg"/><Relationship Id="rId5" Type="http://schemas.openxmlformats.org/officeDocument/2006/relationships/image" Target="../media/image23.jpeg"/><Relationship Id="rId4" Type="http://schemas.openxmlformats.org/officeDocument/2006/relationships/image" Target="../media/image22.jpeg"/><Relationship Id="rId9" Type="http://schemas.openxmlformats.org/officeDocument/2006/relationships/image" Target="../media/image27.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0" y="1816707"/>
            <a:ext cx="9144000" cy="438329"/>
          </a:xfrm>
          <a:ln w="38100">
            <a:noFill/>
          </a:ln>
        </p:spPr>
        <p:txBody>
          <a:bodyPr>
            <a:normAutofit fontScale="90000"/>
          </a:bodyPr>
          <a:lstStyle/>
          <a:p>
            <a:r>
              <a:rPr lang="en-US" sz="3600" b="1" dirty="0">
                <a:latin typeface="Garamond" panose="02020404030301010803" pitchFamily="18" charset="0"/>
                <a:ea typeface="Bodoni 72 Book" charset="0"/>
                <a:cs typeface="Bodoni 72 Book" charset="0"/>
              </a:rPr>
              <a:t>Pavement Defects Detection Based on Yolov5 and Generative Adversarial Network</a:t>
            </a:r>
            <a:br>
              <a:rPr lang="en-US" sz="3100" b="1" dirty="0">
                <a:latin typeface="Garamond" panose="02020404030301010803" pitchFamily="18" charset="0"/>
                <a:ea typeface="Bodoni 72 Book" charset="0"/>
                <a:cs typeface="Bodoni 72 Book" charset="0"/>
              </a:rPr>
            </a:br>
            <a:endParaRPr lang="en-US" sz="2800" b="1" dirty="0">
              <a:latin typeface="Garamond" panose="02020404030301010803" pitchFamily="18" charset="0"/>
              <a:ea typeface="Bodoni 72 Book" charset="0"/>
              <a:cs typeface="Bodoni 72 Book" charset="0"/>
            </a:endParaRPr>
          </a:p>
        </p:txBody>
      </p:sp>
      <p:sp>
        <p:nvSpPr>
          <p:cNvPr id="3" name="Rectangle 2"/>
          <p:cNvSpPr/>
          <p:nvPr/>
        </p:nvSpPr>
        <p:spPr>
          <a:xfrm>
            <a:off x="1905000" y="3321836"/>
            <a:ext cx="5334000" cy="461665"/>
          </a:xfrm>
          <a:prstGeom prst="rect">
            <a:avLst/>
          </a:prstGeom>
        </p:spPr>
        <p:txBody>
          <a:bodyPr wrap="square">
            <a:spAutoFit/>
          </a:bodyPr>
          <a:lstStyle/>
          <a:p>
            <a:pPr algn="ctr"/>
            <a:r>
              <a:rPr lang="en-US" sz="2400" b="1" dirty="0">
                <a:solidFill>
                  <a:schemeClr val="bg1"/>
                </a:solidFill>
                <a:latin typeface="Garamond" panose="02020404030301010803" pitchFamily="18" charset="0"/>
                <a:ea typeface="Bodoni 72 Book" charset="0"/>
                <a:cs typeface="Bodoni 72 Book" charset="0"/>
              </a:rPr>
              <a:t>DSPS Conference 2022</a:t>
            </a:r>
          </a:p>
        </p:txBody>
      </p:sp>
      <p:sp>
        <p:nvSpPr>
          <p:cNvPr id="6" name="Rectangle 5"/>
          <p:cNvSpPr/>
          <p:nvPr/>
        </p:nvSpPr>
        <p:spPr>
          <a:xfrm>
            <a:off x="533400" y="4572000"/>
            <a:ext cx="5334000" cy="2000548"/>
          </a:xfrm>
          <a:prstGeom prst="rect">
            <a:avLst/>
          </a:prstGeom>
        </p:spPr>
        <p:txBody>
          <a:bodyPr wrap="square">
            <a:spAutoFit/>
          </a:bodyPr>
          <a:lstStyle/>
          <a:p>
            <a:r>
              <a:rPr lang="en-US" sz="2800" b="1" u="sng" dirty="0">
                <a:solidFill>
                  <a:schemeClr val="bg1"/>
                </a:solidFill>
                <a:latin typeface="Garamond" panose="02020404030301010803" pitchFamily="18" charset="0"/>
                <a:ea typeface="Bodoni 72 Book" charset="0"/>
                <a:cs typeface="Bodoni 72 Book" charset="0"/>
              </a:rPr>
              <a:t>Group Members:</a:t>
            </a:r>
          </a:p>
          <a:p>
            <a:r>
              <a:rPr lang="en-US" sz="2400" b="1" dirty="0">
                <a:solidFill>
                  <a:schemeClr val="bg1"/>
                </a:solidFill>
                <a:latin typeface="Garamond" panose="02020404030301010803" pitchFamily="18" charset="0"/>
                <a:ea typeface="Bodoni 72 Book" charset="0"/>
                <a:cs typeface="Bodoni 72 Book" charset="0"/>
              </a:rPr>
              <a:t>Tianjie Zhang, </a:t>
            </a:r>
          </a:p>
          <a:p>
            <a:r>
              <a:rPr lang="en-US" sz="2400" b="1" dirty="0">
                <a:solidFill>
                  <a:schemeClr val="bg1"/>
                </a:solidFill>
                <a:latin typeface="Garamond" panose="02020404030301010803" pitchFamily="18" charset="0"/>
                <a:ea typeface="Bodoni 72 Book" charset="0"/>
                <a:cs typeface="Bodoni 72 Book" charset="0"/>
              </a:rPr>
              <a:t>Steven Kim, </a:t>
            </a:r>
          </a:p>
          <a:p>
            <a:r>
              <a:rPr lang="en-US" sz="2400" b="1" dirty="0">
                <a:solidFill>
                  <a:schemeClr val="bg1"/>
                </a:solidFill>
                <a:latin typeface="Garamond" panose="02020404030301010803" pitchFamily="18" charset="0"/>
                <a:ea typeface="Bodoni 72 Book" charset="0"/>
                <a:cs typeface="Bodoni 72 Book" charset="0"/>
              </a:rPr>
              <a:t>Amanda Mullins,</a:t>
            </a:r>
          </a:p>
          <a:p>
            <a:r>
              <a:rPr lang="en-US" sz="2400" b="1" dirty="0">
                <a:solidFill>
                  <a:schemeClr val="bg1"/>
                </a:solidFill>
                <a:latin typeface="Garamond" panose="02020404030301010803" pitchFamily="18" charset="0"/>
                <a:ea typeface="Bodoni 72 Book" charset="0"/>
                <a:cs typeface="Bodoni 72 Book" charset="0"/>
              </a:rPr>
              <a:t>Yang Lu</a:t>
            </a:r>
          </a:p>
        </p:txBody>
      </p:sp>
      <p:sp>
        <p:nvSpPr>
          <p:cNvPr id="7" name="TextBox 6"/>
          <p:cNvSpPr txBox="1"/>
          <p:nvPr/>
        </p:nvSpPr>
        <p:spPr>
          <a:xfrm>
            <a:off x="7010400" y="5989804"/>
            <a:ext cx="1981200" cy="430887"/>
          </a:xfrm>
          <a:prstGeom prst="rect">
            <a:avLst/>
          </a:prstGeom>
          <a:noFill/>
        </p:spPr>
        <p:txBody>
          <a:bodyPr wrap="square" rtlCol="0">
            <a:spAutoFit/>
          </a:bodyPr>
          <a:lstStyle/>
          <a:p>
            <a:r>
              <a:rPr lang="en-US" sz="2200" b="1" dirty="0">
                <a:solidFill>
                  <a:schemeClr val="bg1"/>
                </a:solidFill>
                <a:latin typeface="Garamond" panose="02020404030301010803" pitchFamily="18" charset="0"/>
                <a:ea typeface="Bodoni 72 Book" charset="0"/>
                <a:cs typeface="Bodoni 72 Book" charset="0"/>
              </a:rPr>
              <a:t>Mar. 23, 2022</a:t>
            </a:r>
          </a:p>
        </p:txBody>
      </p:sp>
      <p:sp>
        <p:nvSpPr>
          <p:cNvPr id="8" name="Title 3"/>
          <p:cNvSpPr txBox="1">
            <a:spLocks/>
          </p:cNvSpPr>
          <p:nvPr/>
        </p:nvSpPr>
        <p:spPr>
          <a:xfrm>
            <a:off x="238760" y="2331236"/>
            <a:ext cx="8839200" cy="990600"/>
          </a:xfrm>
          <a:prstGeom prst="rect">
            <a:avLst/>
          </a:prstGeom>
          <a:ln w="38100">
            <a:noFill/>
          </a:ln>
        </p:spPr>
        <p:txBody>
          <a:bodyPr vert="horz" lIns="91440" tIns="45720" rIns="91440" bIns="45720" rtlCol="0" anchor="ctr">
            <a:normAutofit fontScale="75000" lnSpcReduction="20000"/>
          </a:bodyPr>
          <a:lstStyle>
            <a:lvl1pPr algn="ctr" defTabSz="914400" rtl="0" eaLnBrk="1" latinLnBrk="0" hangingPunct="1">
              <a:spcBef>
                <a:spcPct val="0"/>
              </a:spcBef>
              <a:buNone/>
              <a:defRPr sz="4000" kern="1200" baseline="0">
                <a:solidFill>
                  <a:schemeClr val="bg1"/>
                </a:solidFill>
                <a:latin typeface="Gotham-Medium"/>
                <a:ea typeface="+mj-ea"/>
                <a:cs typeface="Gotham-Medium"/>
              </a:defRPr>
            </a:lvl1pPr>
          </a:lstStyle>
          <a:p>
            <a:br>
              <a:rPr lang="en-US" sz="2800" b="1" i="1" dirty="0">
                <a:latin typeface="Garamond" panose="02020404030301010803" pitchFamily="18" charset="0"/>
                <a:ea typeface="Bodoni 72 Book" charset="0"/>
                <a:cs typeface="Bodoni 72 Book" charset="0"/>
              </a:rPr>
            </a:br>
            <a:br>
              <a:rPr lang="en-US" sz="3000" b="1" i="1" dirty="0">
                <a:latin typeface="Garamond" panose="02020404030301010803" pitchFamily="18" charset="0"/>
                <a:ea typeface="Bodoni 72 Book" charset="0"/>
                <a:cs typeface="Bodoni 72 Book" charset="0"/>
              </a:rPr>
            </a:br>
            <a:endParaRPr lang="en-US" sz="3000" b="1" i="1" dirty="0">
              <a:latin typeface="Garamond" panose="02020404030301010803" pitchFamily="18" charset="0"/>
              <a:ea typeface="Bodoni 72 Book" charset="0"/>
              <a:cs typeface="Bodoni 72 Book" charset="0"/>
            </a:endParaRPr>
          </a:p>
        </p:txBody>
      </p:sp>
    </p:spTree>
    <p:extLst>
      <p:ext uri="{BB962C8B-B14F-4D97-AF65-F5344CB8AC3E}">
        <p14:creationId xmlns:p14="http://schemas.microsoft.com/office/powerpoint/2010/main" val="2734537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8">
                                            <p:txEl>
                                              <p:pRg st="0" end="0"/>
                                            </p:txEl>
                                          </p:spTgt>
                                        </p:tgtEl>
                                      </p:cBhvr>
                                    </p:animEffect>
                                    <p:animScale>
                                      <p:cBhvr>
                                        <p:cTn id="7" dur="250" autoRev="1" fill="hold"/>
                                        <p:tgtEl>
                                          <p:spTgt spid="8">
                                            <p:txEl>
                                              <p:pRg st="0" end="0"/>
                                            </p:txEl>
                                          </p:spTgt>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905437"/>
            <a:ext cx="8001000" cy="1066800"/>
          </a:xfrm>
          <a:noFill/>
          <a:ln>
            <a:solidFill>
              <a:schemeClr val="tx1"/>
            </a:solidFill>
          </a:ln>
        </p:spPr>
        <p:txBody>
          <a:bodyPr>
            <a:normAutofit/>
          </a:bodyPr>
          <a:lstStyle/>
          <a:p>
            <a:pPr marL="0" indent="0">
              <a:buNone/>
            </a:pPr>
            <a:r>
              <a:rPr lang="en-US" sz="1600" b="1" dirty="0">
                <a:latin typeface="Times New Roman" panose="02020603050405020304" pitchFamily="18" charset="0"/>
                <a:cs typeface="Times New Roman" panose="02020603050405020304" pitchFamily="18" charset="0"/>
              </a:rPr>
              <a:t>Generative adversarial network (GAN) </a:t>
            </a:r>
          </a:p>
          <a:p>
            <a:pPr>
              <a:buFont typeface="Wingdings" panose="05000000000000000000" pitchFamily="2" charset="2"/>
              <a:buChar char="Ø"/>
            </a:pPr>
            <a:r>
              <a:rPr lang="en-US" sz="1600" dirty="0">
                <a:latin typeface="Times New Roman" panose="02020603050405020304" pitchFamily="18" charset="0"/>
                <a:cs typeface="Times New Roman" panose="02020603050405020304" pitchFamily="18" charset="0"/>
              </a:rPr>
              <a:t>A class of ML frameworks</a:t>
            </a:r>
          </a:p>
          <a:p>
            <a:pPr>
              <a:buFont typeface="Wingdings" panose="05000000000000000000" pitchFamily="2" charset="2"/>
              <a:buChar char="Ø"/>
            </a:pPr>
            <a:r>
              <a:rPr lang="en-US" sz="1600" dirty="0">
                <a:latin typeface="Times New Roman" panose="02020603050405020304" pitchFamily="18" charset="0"/>
                <a:cs typeface="Times New Roman" panose="02020603050405020304" pitchFamily="18" charset="0"/>
              </a:rPr>
              <a:t>Contains two neural networks (G and D) contest with each other</a:t>
            </a:r>
            <a:endParaRPr lang="en-US" sz="2400" dirty="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5CA0876A-CAFB-4693-B66A-201385EE8268}"/>
              </a:ext>
            </a:extLst>
          </p:cNvPr>
          <p:cNvPicPr>
            <a:picLocks noChangeAspect="1"/>
          </p:cNvPicPr>
          <p:nvPr/>
        </p:nvPicPr>
        <p:blipFill>
          <a:blip r:embed="rId3"/>
          <a:stretch>
            <a:fillRect/>
          </a:stretch>
        </p:blipFill>
        <p:spPr>
          <a:xfrm>
            <a:off x="609600" y="2133600"/>
            <a:ext cx="7847312" cy="3914786"/>
          </a:xfrm>
          <a:prstGeom prst="rect">
            <a:avLst/>
          </a:prstGeom>
        </p:spPr>
      </p:pic>
      <p:sp>
        <p:nvSpPr>
          <p:cNvPr id="7" name="圆角矩形 82">
            <a:extLst>
              <a:ext uri="{FF2B5EF4-FFF2-40B4-BE49-F238E27FC236}">
                <a16:creationId xmlns:a16="http://schemas.microsoft.com/office/drawing/2014/main" id="{27F12F41-8E22-4B73-B85F-ADBE417386FC}"/>
              </a:ext>
            </a:extLst>
          </p:cNvPr>
          <p:cNvSpPr/>
          <p:nvPr/>
        </p:nvSpPr>
        <p:spPr>
          <a:xfrm>
            <a:off x="533400" y="2133600"/>
            <a:ext cx="8077200" cy="4038600"/>
          </a:xfrm>
          <a:prstGeom prst="roundRect">
            <a:avLst>
              <a:gd name="adj" fmla="val 5949"/>
            </a:avLst>
          </a:prstGeom>
          <a:noFill/>
          <a:ln w="19050">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p>
        </p:txBody>
      </p:sp>
      <p:sp>
        <p:nvSpPr>
          <p:cNvPr id="2" name="Rectangle 1">
            <a:extLst>
              <a:ext uri="{FF2B5EF4-FFF2-40B4-BE49-F238E27FC236}">
                <a16:creationId xmlns:a16="http://schemas.microsoft.com/office/drawing/2014/main" id="{57BAE98C-781F-4D41-A825-CBA2625509BD}"/>
              </a:ext>
            </a:extLst>
          </p:cNvPr>
          <p:cNvSpPr/>
          <p:nvPr/>
        </p:nvSpPr>
        <p:spPr>
          <a:xfrm>
            <a:off x="1752600" y="2286000"/>
            <a:ext cx="1143000" cy="11430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9AE97CE5-0533-BB48-B4DF-0360F7777EF7}"/>
              </a:ext>
            </a:extLst>
          </p:cNvPr>
          <p:cNvSpPr/>
          <p:nvPr/>
        </p:nvSpPr>
        <p:spPr>
          <a:xfrm>
            <a:off x="5619753" y="3276600"/>
            <a:ext cx="1257298" cy="11430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16D20BEB-24F6-9D4B-8A67-D15A6D337A36}"/>
              </a:ext>
            </a:extLst>
          </p:cNvPr>
          <p:cNvSpPr txBox="1"/>
          <p:nvPr/>
        </p:nvSpPr>
        <p:spPr>
          <a:xfrm>
            <a:off x="1295400" y="1732787"/>
            <a:ext cx="7433317" cy="276999"/>
          </a:xfrm>
          <a:prstGeom prst="rect">
            <a:avLst/>
          </a:prstGeom>
          <a:noFill/>
        </p:spPr>
        <p:txBody>
          <a:bodyPr wrap="none" rtlCol="0">
            <a:spAutoFit/>
          </a:bodyPr>
          <a:lstStyle/>
          <a:p>
            <a:r>
              <a:rPr lang="en-US" sz="1200" dirty="0">
                <a:solidFill>
                  <a:schemeClr val="bg2">
                    <a:lumMod val="50000"/>
                  </a:schemeClr>
                </a:solidFill>
              </a:rPr>
              <a:t>I. Goodfellow et al., "Generative adversarial nets," Advances in neural information processing systems, vol. 27, 2014.</a:t>
            </a:r>
          </a:p>
        </p:txBody>
      </p:sp>
    </p:spTree>
    <p:extLst>
      <p:ext uri="{BB962C8B-B14F-4D97-AF65-F5344CB8AC3E}">
        <p14:creationId xmlns:p14="http://schemas.microsoft.com/office/powerpoint/2010/main" val="42698555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2718" y="817001"/>
            <a:ext cx="1828800" cy="715962"/>
          </a:xfrm>
        </p:spPr>
        <p:txBody>
          <a:bodyPr>
            <a:normAutofit/>
          </a:bodyPr>
          <a:lstStyle/>
          <a:p>
            <a:pPr algn="l"/>
            <a:r>
              <a:rPr lang="en-US" sz="2400" dirty="0">
                <a:latin typeface="Times New Roman" panose="02020603050405020304" pitchFamily="18" charset="0"/>
                <a:cs typeface="Times New Roman" panose="02020603050405020304" pitchFamily="18" charset="0"/>
              </a:rPr>
              <a:t>Methodology</a:t>
            </a:r>
          </a:p>
        </p:txBody>
      </p:sp>
      <p:pic>
        <p:nvPicPr>
          <p:cNvPr id="39" name="Picture 38">
            <a:extLst>
              <a:ext uri="{FF2B5EF4-FFF2-40B4-BE49-F238E27FC236}">
                <a16:creationId xmlns:a16="http://schemas.microsoft.com/office/drawing/2014/main" id="{2EE886B1-B89B-4189-9A16-C5CACABEC29C}"/>
              </a:ext>
            </a:extLst>
          </p:cNvPr>
          <p:cNvPicPr>
            <a:picLocks noChangeAspect="1"/>
          </p:cNvPicPr>
          <p:nvPr/>
        </p:nvPicPr>
        <p:blipFill>
          <a:blip r:embed="rId3"/>
          <a:stretch>
            <a:fillRect/>
          </a:stretch>
        </p:blipFill>
        <p:spPr>
          <a:xfrm>
            <a:off x="381000" y="1684468"/>
            <a:ext cx="2464399" cy="3245567"/>
          </a:xfrm>
          <a:prstGeom prst="rect">
            <a:avLst/>
          </a:prstGeom>
        </p:spPr>
      </p:pic>
      <p:sp>
        <p:nvSpPr>
          <p:cNvPr id="5" name="TextBox 4">
            <a:extLst>
              <a:ext uri="{FF2B5EF4-FFF2-40B4-BE49-F238E27FC236}">
                <a16:creationId xmlns:a16="http://schemas.microsoft.com/office/drawing/2014/main" id="{A294AF2F-8056-2E49-A4F6-44C99C106DCE}"/>
              </a:ext>
            </a:extLst>
          </p:cNvPr>
          <p:cNvSpPr txBox="1"/>
          <p:nvPr/>
        </p:nvSpPr>
        <p:spPr>
          <a:xfrm>
            <a:off x="3238002" y="1727537"/>
            <a:ext cx="2607035" cy="3139321"/>
          </a:xfrm>
          <a:prstGeom prst="rect">
            <a:avLst/>
          </a:prstGeom>
          <a:noFill/>
          <a:ln>
            <a:solidFill>
              <a:schemeClr val="tx1"/>
            </a:solidFill>
          </a:ln>
        </p:spPr>
        <p:txBody>
          <a:bodyPr wrap="square" rtlCol="0">
            <a:spAutoFit/>
          </a:bodyPr>
          <a:lstStyle/>
          <a:p>
            <a:r>
              <a:rPr lang="en-US" b="1" dirty="0">
                <a:latin typeface="Times New Roman" panose="02020603050405020304" pitchFamily="18" charset="0"/>
                <a:cs typeface="Times New Roman" panose="02020603050405020304" pitchFamily="18" charset="0"/>
              </a:rPr>
              <a:t>Generator:</a:t>
            </a:r>
          </a:p>
          <a:p>
            <a:r>
              <a:rPr lang="en-US" dirty="0">
                <a:latin typeface="Times New Roman" panose="02020603050405020304" pitchFamily="18" charset="0"/>
                <a:cs typeface="Times New Roman" panose="02020603050405020304" pitchFamily="18" charset="0"/>
              </a:rPr>
              <a:t>Deep Neural Network with four hidden layers.</a:t>
            </a: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Discriminator: </a:t>
            </a:r>
          </a:p>
          <a:p>
            <a:r>
              <a:rPr lang="en-US" dirty="0">
                <a:latin typeface="Times New Roman" panose="02020603050405020304" pitchFamily="18" charset="0"/>
                <a:cs typeface="Times New Roman" panose="02020603050405020304" pitchFamily="18" charset="0"/>
              </a:rPr>
              <a:t>Deep leaning network with three hidden layers</a:t>
            </a:r>
          </a:p>
          <a:p>
            <a:endParaRPr lang="en-US" dirty="0"/>
          </a:p>
        </p:txBody>
      </p:sp>
      <p:pic>
        <p:nvPicPr>
          <p:cNvPr id="1026" name="Picture 2" descr="What are the advantages of using Leaky Rectified Linear Units (Leaky ReLU)  over normal ReLU in deep learning? - Quora">
            <a:extLst>
              <a:ext uri="{FF2B5EF4-FFF2-40B4-BE49-F238E27FC236}">
                <a16:creationId xmlns:a16="http://schemas.microsoft.com/office/drawing/2014/main" id="{45FC20DA-0DF9-8D43-B1A4-6AF755563A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55359" y="4999750"/>
            <a:ext cx="1905000" cy="126769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Tanh Activation Explained | Papers With Code">
            <a:extLst>
              <a:ext uri="{FF2B5EF4-FFF2-40B4-BE49-F238E27FC236}">
                <a16:creationId xmlns:a16="http://schemas.microsoft.com/office/drawing/2014/main" id="{1E259E3F-B298-F349-807C-C340779E355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84716" y="5051060"/>
            <a:ext cx="1630203" cy="121638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ow does a sigmoid function map any data points into the range 0-1? - Quora">
            <a:extLst>
              <a:ext uri="{FF2B5EF4-FFF2-40B4-BE49-F238E27FC236}">
                <a16:creationId xmlns:a16="http://schemas.microsoft.com/office/drawing/2014/main" id="{916D585E-EF6D-D340-9F09-D78FED26B33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00800" y="5025791"/>
            <a:ext cx="1746250" cy="116205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2B931117-3883-1E4D-8A34-10347F0A0D8A}"/>
              </a:ext>
            </a:extLst>
          </p:cNvPr>
          <p:cNvSpPr txBox="1"/>
          <p:nvPr/>
        </p:nvSpPr>
        <p:spPr>
          <a:xfrm>
            <a:off x="7463984" y="6064730"/>
            <a:ext cx="990600" cy="246221"/>
          </a:xfrm>
          <a:prstGeom prst="rect">
            <a:avLst/>
          </a:prstGeom>
          <a:noFill/>
        </p:spPr>
        <p:txBody>
          <a:bodyPr wrap="square">
            <a:spAutoFit/>
          </a:bodyPr>
          <a:lstStyle/>
          <a:p>
            <a:r>
              <a:rPr lang="en-US" sz="1000" dirty="0"/>
              <a:t>From: google</a:t>
            </a:r>
          </a:p>
        </p:txBody>
      </p:sp>
      <p:pic>
        <p:nvPicPr>
          <p:cNvPr id="3" name="Picture 2">
            <a:extLst>
              <a:ext uri="{FF2B5EF4-FFF2-40B4-BE49-F238E27FC236}">
                <a16:creationId xmlns:a16="http://schemas.microsoft.com/office/drawing/2014/main" id="{25ED2CA7-689E-0F41-BD0A-774D3FA21B95}"/>
              </a:ext>
            </a:extLst>
          </p:cNvPr>
          <p:cNvPicPr>
            <a:picLocks noChangeAspect="1"/>
          </p:cNvPicPr>
          <p:nvPr/>
        </p:nvPicPr>
        <p:blipFill>
          <a:blip r:embed="rId7"/>
          <a:stretch>
            <a:fillRect/>
          </a:stretch>
        </p:blipFill>
        <p:spPr>
          <a:xfrm>
            <a:off x="6378417" y="1684468"/>
            <a:ext cx="1798142" cy="3218213"/>
          </a:xfrm>
          <a:prstGeom prst="rect">
            <a:avLst/>
          </a:prstGeom>
        </p:spPr>
      </p:pic>
    </p:spTree>
    <p:extLst>
      <p:ext uri="{BB962C8B-B14F-4D97-AF65-F5344CB8AC3E}">
        <p14:creationId xmlns:p14="http://schemas.microsoft.com/office/powerpoint/2010/main" val="10674677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0EFE6F2-5262-DE45-8373-6EFAED9256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88416" y="4667960"/>
            <a:ext cx="3517900" cy="1549400"/>
          </a:xfrm>
          <a:prstGeom prst="rect">
            <a:avLst/>
          </a:prstGeom>
        </p:spPr>
      </p:pic>
      <p:sp>
        <p:nvSpPr>
          <p:cNvPr id="2" name="Title 1"/>
          <p:cNvSpPr>
            <a:spLocks noGrp="1"/>
          </p:cNvSpPr>
          <p:nvPr>
            <p:ph type="title"/>
          </p:nvPr>
        </p:nvSpPr>
        <p:spPr>
          <a:xfrm>
            <a:off x="452718" y="817001"/>
            <a:ext cx="1828800" cy="715962"/>
          </a:xfrm>
        </p:spPr>
        <p:txBody>
          <a:bodyPr>
            <a:normAutofit/>
          </a:bodyPr>
          <a:lstStyle/>
          <a:p>
            <a:pPr algn="l"/>
            <a:r>
              <a:rPr lang="en-US" sz="2400" dirty="0">
                <a:latin typeface="Times New Roman" panose="02020603050405020304" pitchFamily="18" charset="0"/>
                <a:cs typeface="Times New Roman" panose="02020603050405020304" pitchFamily="18" charset="0"/>
              </a:rPr>
              <a:t>Methodology</a:t>
            </a:r>
          </a:p>
        </p:txBody>
      </p:sp>
      <p:grpSp>
        <p:nvGrpSpPr>
          <p:cNvPr id="11" name="Group 10">
            <a:extLst>
              <a:ext uri="{FF2B5EF4-FFF2-40B4-BE49-F238E27FC236}">
                <a16:creationId xmlns:a16="http://schemas.microsoft.com/office/drawing/2014/main" id="{647084A7-142B-F649-B3DA-7F1F857C380B}"/>
              </a:ext>
            </a:extLst>
          </p:cNvPr>
          <p:cNvGrpSpPr/>
          <p:nvPr/>
        </p:nvGrpSpPr>
        <p:grpSpPr>
          <a:xfrm>
            <a:off x="452718" y="1741162"/>
            <a:ext cx="5282867" cy="4265085"/>
            <a:chOff x="1634214" y="963867"/>
            <a:chExt cx="5282867" cy="4265085"/>
          </a:xfrm>
        </p:grpSpPr>
        <p:pic>
          <p:nvPicPr>
            <p:cNvPr id="12" name="Picture 11">
              <a:extLst>
                <a:ext uri="{FF2B5EF4-FFF2-40B4-BE49-F238E27FC236}">
                  <a16:creationId xmlns:a16="http://schemas.microsoft.com/office/drawing/2014/main" id="{029FC7E3-4780-8E4C-83A9-64E689C38A9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68795" y="1464558"/>
              <a:ext cx="808949" cy="808949"/>
            </a:xfrm>
            <a:prstGeom prst="rect">
              <a:avLst/>
            </a:prstGeom>
          </p:spPr>
        </p:pic>
        <p:pic>
          <p:nvPicPr>
            <p:cNvPr id="13" name="Picture 12">
              <a:extLst>
                <a:ext uri="{FF2B5EF4-FFF2-40B4-BE49-F238E27FC236}">
                  <a16:creationId xmlns:a16="http://schemas.microsoft.com/office/drawing/2014/main" id="{F51468F7-9DC4-8D45-B8A2-CF41A02D9154}"/>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24776" b="24776"/>
            <a:stretch/>
          </p:blipFill>
          <p:spPr>
            <a:xfrm flipH="1">
              <a:off x="3222270" y="3390875"/>
              <a:ext cx="808949" cy="808949"/>
            </a:xfrm>
            <a:prstGeom prst="rect">
              <a:avLst/>
            </a:prstGeom>
          </p:spPr>
        </p:pic>
        <p:pic>
          <p:nvPicPr>
            <p:cNvPr id="14" name="Picture 13">
              <a:extLst>
                <a:ext uri="{FF2B5EF4-FFF2-40B4-BE49-F238E27FC236}">
                  <a16:creationId xmlns:a16="http://schemas.microsoft.com/office/drawing/2014/main" id="{849A31C4-7C6B-1944-83D1-F1C0D03939F5}"/>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t="78" b="49474"/>
            <a:stretch/>
          </p:blipFill>
          <p:spPr>
            <a:xfrm flipH="1">
              <a:off x="3412991" y="3523878"/>
              <a:ext cx="808949" cy="808949"/>
            </a:xfrm>
            <a:prstGeom prst="rect">
              <a:avLst/>
            </a:prstGeom>
          </p:spPr>
        </p:pic>
        <p:pic>
          <p:nvPicPr>
            <p:cNvPr id="15" name="Picture 14">
              <a:extLst>
                <a:ext uri="{FF2B5EF4-FFF2-40B4-BE49-F238E27FC236}">
                  <a16:creationId xmlns:a16="http://schemas.microsoft.com/office/drawing/2014/main" id="{CE556563-9032-084A-A39F-4268351C2121}"/>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t="46814" b="2738"/>
            <a:stretch/>
          </p:blipFill>
          <p:spPr>
            <a:xfrm flipH="1">
              <a:off x="3628601" y="3618853"/>
              <a:ext cx="808949" cy="808949"/>
            </a:xfrm>
            <a:prstGeom prst="rect">
              <a:avLst/>
            </a:prstGeom>
          </p:spPr>
        </p:pic>
        <p:pic>
          <p:nvPicPr>
            <p:cNvPr id="16" name="Picture 15">
              <a:extLst>
                <a:ext uri="{FF2B5EF4-FFF2-40B4-BE49-F238E27FC236}">
                  <a16:creationId xmlns:a16="http://schemas.microsoft.com/office/drawing/2014/main" id="{D7FF1D48-D3CD-6D49-90B9-B9ED4C2D20B5}"/>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t="24776" b="24776"/>
            <a:stretch/>
          </p:blipFill>
          <p:spPr>
            <a:xfrm flipH="1">
              <a:off x="3883237" y="3746010"/>
              <a:ext cx="808949" cy="808949"/>
            </a:xfrm>
            <a:prstGeom prst="rect">
              <a:avLst/>
            </a:prstGeom>
          </p:spPr>
        </p:pic>
        <p:pic>
          <p:nvPicPr>
            <p:cNvPr id="17" name="Picture 16">
              <a:extLst>
                <a:ext uri="{FF2B5EF4-FFF2-40B4-BE49-F238E27FC236}">
                  <a16:creationId xmlns:a16="http://schemas.microsoft.com/office/drawing/2014/main" id="{74F44FB2-0F2F-B244-8989-4B028B59902E}"/>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331155" y="1597917"/>
              <a:ext cx="808949" cy="808949"/>
            </a:xfrm>
            <a:prstGeom prst="rect">
              <a:avLst/>
            </a:prstGeom>
          </p:spPr>
        </p:pic>
        <p:pic>
          <p:nvPicPr>
            <p:cNvPr id="18" name="Picture 17">
              <a:extLst>
                <a:ext uri="{FF2B5EF4-FFF2-40B4-BE49-F238E27FC236}">
                  <a16:creationId xmlns:a16="http://schemas.microsoft.com/office/drawing/2014/main" id="{8301DC85-5185-774A-964E-E33CAF084AEB}"/>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493515" y="1731276"/>
              <a:ext cx="808949" cy="808949"/>
            </a:xfrm>
            <a:prstGeom prst="rect">
              <a:avLst/>
            </a:prstGeom>
          </p:spPr>
        </p:pic>
        <p:pic>
          <p:nvPicPr>
            <p:cNvPr id="19" name="Picture 18">
              <a:extLst>
                <a:ext uri="{FF2B5EF4-FFF2-40B4-BE49-F238E27FC236}">
                  <a16:creationId xmlns:a16="http://schemas.microsoft.com/office/drawing/2014/main" id="{138B7A96-2BFB-B446-AF02-1AE64769C5E3}"/>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666027" y="1864635"/>
              <a:ext cx="808949" cy="808949"/>
            </a:xfrm>
            <a:prstGeom prst="rect">
              <a:avLst/>
            </a:prstGeom>
          </p:spPr>
        </p:pic>
        <p:sp>
          <p:nvSpPr>
            <p:cNvPr id="20" name="Rectangle 19">
              <a:extLst>
                <a:ext uri="{FF2B5EF4-FFF2-40B4-BE49-F238E27FC236}">
                  <a16:creationId xmlns:a16="http://schemas.microsoft.com/office/drawing/2014/main" id="{D8EC3EDA-C99F-D14E-A816-20A23FE0C303}"/>
                </a:ext>
              </a:extLst>
            </p:cNvPr>
            <p:cNvSpPr/>
            <p:nvPr/>
          </p:nvSpPr>
          <p:spPr>
            <a:xfrm>
              <a:off x="1652146" y="963867"/>
              <a:ext cx="903630" cy="80894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78C41DFC-A723-AC41-89DF-3B91BD32C20B}"/>
                </a:ext>
              </a:extLst>
            </p:cNvPr>
            <p:cNvSpPr/>
            <p:nvPr/>
          </p:nvSpPr>
          <p:spPr>
            <a:xfrm>
              <a:off x="5148064" y="4489375"/>
              <a:ext cx="1224136"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Times New Roman" panose="02020603050405020304" pitchFamily="18" charset="0"/>
                  <a:cs typeface="Times New Roman" panose="02020603050405020304" pitchFamily="18" charset="0"/>
                </a:rPr>
                <a:t>Real/fake</a:t>
              </a:r>
            </a:p>
          </p:txBody>
        </p:sp>
        <p:sp>
          <p:nvSpPr>
            <p:cNvPr id="22" name="Rectangle 21">
              <a:extLst>
                <a:ext uri="{FF2B5EF4-FFF2-40B4-BE49-F238E27FC236}">
                  <a16:creationId xmlns:a16="http://schemas.microsoft.com/office/drawing/2014/main" id="{9AFEBD6E-F289-9442-A1E1-2FAD6AC07F22}"/>
                </a:ext>
              </a:extLst>
            </p:cNvPr>
            <p:cNvSpPr/>
            <p:nvPr/>
          </p:nvSpPr>
          <p:spPr>
            <a:xfrm>
              <a:off x="3033346" y="1360293"/>
              <a:ext cx="1754884" cy="161009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08740A4D-AA6E-544A-942C-D34270720AEE}"/>
                </a:ext>
              </a:extLst>
            </p:cNvPr>
            <p:cNvSpPr/>
            <p:nvPr/>
          </p:nvSpPr>
          <p:spPr>
            <a:xfrm>
              <a:off x="3033346" y="3275014"/>
              <a:ext cx="1754884" cy="161009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67AF4274-4596-974A-827B-81503BC7C994}"/>
                </a:ext>
              </a:extLst>
            </p:cNvPr>
            <p:cNvSpPr txBox="1"/>
            <p:nvPr/>
          </p:nvSpPr>
          <p:spPr>
            <a:xfrm>
              <a:off x="3271518" y="2697395"/>
              <a:ext cx="1203094" cy="307777"/>
            </a:xfrm>
            <a:prstGeom prst="rect">
              <a:avLst/>
            </a:prstGeom>
            <a:noFill/>
          </p:spPr>
          <p:txBody>
            <a:bodyPr wrap="square" rtlCol="0">
              <a:spAutoFit/>
            </a:bodyPr>
            <a:lstStyle/>
            <a:p>
              <a:pPr algn="ctr"/>
              <a:r>
                <a:rPr lang="en-US" sz="1400" b="1" dirty="0">
                  <a:latin typeface="Times New Roman" panose="02020603050405020304" pitchFamily="18" charset="0"/>
                  <a:cs typeface="Times New Roman" panose="02020603050405020304" pitchFamily="18" charset="0"/>
                </a:rPr>
                <a:t>Fake images</a:t>
              </a:r>
            </a:p>
          </p:txBody>
        </p:sp>
        <p:sp>
          <p:nvSpPr>
            <p:cNvPr id="25" name="TextBox 24">
              <a:extLst>
                <a:ext uri="{FF2B5EF4-FFF2-40B4-BE49-F238E27FC236}">
                  <a16:creationId xmlns:a16="http://schemas.microsoft.com/office/drawing/2014/main" id="{A215B043-1939-164D-8C26-6C7FD0E27655}"/>
                </a:ext>
              </a:extLst>
            </p:cNvPr>
            <p:cNvSpPr txBox="1"/>
            <p:nvPr/>
          </p:nvSpPr>
          <p:spPr>
            <a:xfrm>
              <a:off x="3309241" y="4613525"/>
              <a:ext cx="1203094" cy="307777"/>
            </a:xfrm>
            <a:prstGeom prst="rect">
              <a:avLst/>
            </a:prstGeom>
            <a:noFill/>
          </p:spPr>
          <p:txBody>
            <a:bodyPr wrap="square" rtlCol="0">
              <a:spAutoFit/>
            </a:bodyPr>
            <a:lstStyle/>
            <a:p>
              <a:pPr algn="ctr"/>
              <a:r>
                <a:rPr lang="en-US" sz="1400" b="1" dirty="0">
                  <a:latin typeface="Times New Roman" panose="02020603050405020304" pitchFamily="18" charset="0"/>
                  <a:cs typeface="Times New Roman" panose="02020603050405020304" pitchFamily="18" charset="0"/>
                </a:rPr>
                <a:t>Real images</a:t>
              </a:r>
            </a:p>
          </p:txBody>
        </p:sp>
        <p:sp>
          <p:nvSpPr>
            <p:cNvPr id="26" name="TextBox 25">
              <a:extLst>
                <a:ext uri="{FF2B5EF4-FFF2-40B4-BE49-F238E27FC236}">
                  <a16:creationId xmlns:a16="http://schemas.microsoft.com/office/drawing/2014/main" id="{2F38D003-9DDC-B645-A6AA-6E84A1B7DB86}"/>
                </a:ext>
              </a:extLst>
            </p:cNvPr>
            <p:cNvSpPr txBox="1"/>
            <p:nvPr/>
          </p:nvSpPr>
          <p:spPr>
            <a:xfrm>
              <a:off x="1634214" y="999009"/>
              <a:ext cx="884947" cy="738664"/>
            </a:xfrm>
            <a:prstGeom prst="rect">
              <a:avLst/>
            </a:prstGeom>
            <a:noFill/>
          </p:spPr>
          <p:txBody>
            <a:bodyPr wrap="square" rtlCol="0">
              <a:spAutoFit/>
            </a:bodyPr>
            <a:lstStyle/>
            <a:p>
              <a:pPr algn="ctr"/>
              <a:r>
                <a:rPr lang="en-US" sz="1400" b="1" dirty="0">
                  <a:latin typeface="Times New Roman" panose="02020603050405020304" pitchFamily="18" charset="0"/>
                  <a:cs typeface="Times New Roman" panose="02020603050405020304" pitchFamily="18" charset="0"/>
                </a:rPr>
                <a:t>Random input vector</a:t>
              </a:r>
            </a:p>
          </p:txBody>
        </p:sp>
        <p:cxnSp>
          <p:nvCxnSpPr>
            <p:cNvPr id="27" name="Elbow Connector 26">
              <a:extLst>
                <a:ext uri="{FF2B5EF4-FFF2-40B4-BE49-F238E27FC236}">
                  <a16:creationId xmlns:a16="http://schemas.microsoft.com/office/drawing/2014/main" id="{02839F3C-384D-3F43-9CEB-7A0E71A2B7E5}"/>
                </a:ext>
              </a:extLst>
            </p:cNvPr>
            <p:cNvCxnSpPr>
              <a:cxnSpLocks/>
              <a:stCxn id="22" idx="3"/>
              <a:endCxn id="36" idx="1"/>
            </p:cNvCxnSpPr>
            <p:nvPr/>
          </p:nvCxnSpPr>
          <p:spPr>
            <a:xfrm>
              <a:off x="4788230" y="2165343"/>
              <a:ext cx="520087" cy="327659"/>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Elbow Connector 27">
              <a:extLst>
                <a:ext uri="{FF2B5EF4-FFF2-40B4-BE49-F238E27FC236}">
                  <a16:creationId xmlns:a16="http://schemas.microsoft.com/office/drawing/2014/main" id="{1584A8DA-EA7A-5242-9DB3-A434DBE132A3}"/>
                </a:ext>
              </a:extLst>
            </p:cNvPr>
            <p:cNvCxnSpPr>
              <a:cxnSpLocks/>
              <a:stCxn id="23" idx="3"/>
              <a:endCxn id="36" idx="1"/>
            </p:cNvCxnSpPr>
            <p:nvPr/>
          </p:nvCxnSpPr>
          <p:spPr>
            <a:xfrm flipV="1">
              <a:off x="4788230" y="2493002"/>
              <a:ext cx="520087" cy="1587062"/>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AF44D4C3-7B2F-484F-A1E3-80DEB5D1B07E}"/>
                </a:ext>
              </a:extLst>
            </p:cNvPr>
            <p:cNvCxnSpPr>
              <a:cxnSpLocks/>
              <a:stCxn id="36" idx="2"/>
              <a:endCxn id="21" idx="0"/>
            </p:cNvCxnSpPr>
            <p:nvPr/>
          </p:nvCxnSpPr>
          <p:spPr>
            <a:xfrm>
              <a:off x="5760132" y="3933056"/>
              <a:ext cx="0" cy="55631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66FEFFD7-E741-B740-9DE3-8F8D59F1C440}"/>
                </a:ext>
              </a:extLst>
            </p:cNvPr>
            <p:cNvCxnSpPr>
              <a:cxnSpLocks/>
              <a:stCxn id="20" idx="2"/>
              <a:endCxn id="35" idx="0"/>
            </p:cNvCxnSpPr>
            <p:nvPr/>
          </p:nvCxnSpPr>
          <p:spPr>
            <a:xfrm>
              <a:off x="2103961" y="1772816"/>
              <a:ext cx="4743" cy="34353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Elbow Connector 30">
              <a:extLst>
                <a:ext uri="{FF2B5EF4-FFF2-40B4-BE49-F238E27FC236}">
                  <a16:creationId xmlns:a16="http://schemas.microsoft.com/office/drawing/2014/main" id="{D4CFD32B-E872-804B-9F26-054FEA70AC74}"/>
                </a:ext>
              </a:extLst>
            </p:cNvPr>
            <p:cNvCxnSpPr>
              <a:cxnSpLocks/>
              <a:stCxn id="21" idx="2"/>
              <a:endCxn id="35" idx="2"/>
            </p:cNvCxnSpPr>
            <p:nvPr/>
          </p:nvCxnSpPr>
          <p:spPr>
            <a:xfrm rot="5400000">
              <a:off x="3826859" y="3078997"/>
              <a:ext cx="215118" cy="3651428"/>
            </a:xfrm>
            <a:prstGeom prst="bentConnector3">
              <a:avLst>
                <a:gd name="adj1" fmla="val 206267"/>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2" name="Elbow Connector 31">
              <a:extLst>
                <a:ext uri="{FF2B5EF4-FFF2-40B4-BE49-F238E27FC236}">
                  <a16:creationId xmlns:a16="http://schemas.microsoft.com/office/drawing/2014/main" id="{563E9CD7-1B34-5E41-81C7-5977C2D9E1C3}"/>
                </a:ext>
              </a:extLst>
            </p:cNvPr>
            <p:cNvCxnSpPr>
              <a:cxnSpLocks/>
              <a:stCxn id="21" idx="3"/>
              <a:endCxn id="36" idx="3"/>
            </p:cNvCxnSpPr>
            <p:nvPr/>
          </p:nvCxnSpPr>
          <p:spPr>
            <a:xfrm flipH="1" flipV="1">
              <a:off x="6211947" y="2493002"/>
              <a:ext cx="160253" cy="2150262"/>
            </a:xfrm>
            <a:prstGeom prst="bentConnector3">
              <a:avLst>
                <a:gd name="adj1" fmla="val -26602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045B3D6B-FC25-5A40-A5FB-580C63B2B858}"/>
                </a:ext>
              </a:extLst>
            </p:cNvPr>
            <p:cNvSpPr txBox="1"/>
            <p:nvPr/>
          </p:nvSpPr>
          <p:spPr>
            <a:xfrm>
              <a:off x="3560257" y="4951953"/>
              <a:ext cx="1358586" cy="276999"/>
            </a:xfrm>
            <a:prstGeom prst="rect">
              <a:avLst/>
            </a:prstGeom>
            <a:noFill/>
          </p:spPr>
          <p:txBody>
            <a:bodyPr wrap="square" rtlCol="0">
              <a:spAutoFit/>
            </a:bodyPr>
            <a:lstStyle/>
            <a:p>
              <a:pPr algn="ctr"/>
              <a:r>
                <a:rPr lang="en-US" sz="1200" b="1" dirty="0">
                  <a:latin typeface="Times New Roman" panose="02020603050405020304" pitchFamily="18" charset="0"/>
                  <a:cs typeface="Times New Roman" panose="02020603050405020304" pitchFamily="18" charset="0"/>
                </a:rPr>
                <a:t>Update model</a:t>
              </a:r>
            </a:p>
          </p:txBody>
        </p:sp>
        <p:sp>
          <p:nvSpPr>
            <p:cNvPr id="34" name="TextBox 33">
              <a:extLst>
                <a:ext uri="{FF2B5EF4-FFF2-40B4-BE49-F238E27FC236}">
                  <a16:creationId xmlns:a16="http://schemas.microsoft.com/office/drawing/2014/main" id="{4F5E827E-5302-FE45-88F9-742BF95811E2}"/>
                </a:ext>
              </a:extLst>
            </p:cNvPr>
            <p:cNvSpPr txBox="1"/>
            <p:nvPr/>
          </p:nvSpPr>
          <p:spPr>
            <a:xfrm>
              <a:off x="6065328" y="3429000"/>
              <a:ext cx="851753" cy="461665"/>
            </a:xfrm>
            <a:prstGeom prst="rect">
              <a:avLst/>
            </a:prstGeom>
            <a:noFill/>
          </p:spPr>
          <p:txBody>
            <a:bodyPr wrap="square" rtlCol="0">
              <a:spAutoFit/>
            </a:bodyPr>
            <a:lstStyle/>
            <a:p>
              <a:pPr algn="ctr"/>
              <a:r>
                <a:rPr lang="en-US" sz="1200" b="1" dirty="0">
                  <a:latin typeface="Times New Roman" panose="02020603050405020304" pitchFamily="18" charset="0"/>
                  <a:cs typeface="Times New Roman" panose="02020603050405020304" pitchFamily="18" charset="0"/>
                </a:rPr>
                <a:t>Update </a:t>
              </a:r>
            </a:p>
            <a:p>
              <a:pPr algn="ctr"/>
              <a:r>
                <a:rPr lang="en-US" sz="1200" b="1" dirty="0">
                  <a:latin typeface="Times New Roman" panose="02020603050405020304" pitchFamily="18" charset="0"/>
                  <a:cs typeface="Times New Roman" panose="02020603050405020304" pitchFamily="18" charset="0"/>
                </a:rPr>
                <a:t>model</a:t>
              </a:r>
            </a:p>
          </p:txBody>
        </p:sp>
        <p:pic>
          <p:nvPicPr>
            <p:cNvPr id="35" name="Picture 34">
              <a:extLst>
                <a:ext uri="{FF2B5EF4-FFF2-40B4-BE49-F238E27FC236}">
                  <a16:creationId xmlns:a16="http://schemas.microsoft.com/office/drawing/2014/main" id="{45D70D0D-6FBB-9D46-8C1F-AF04B868E2C5}"/>
                </a:ext>
              </a:extLst>
            </p:cNvPr>
            <p:cNvPicPr>
              <a:picLocks noChangeAspect="1"/>
            </p:cNvPicPr>
            <p:nvPr/>
          </p:nvPicPr>
          <p:blipFill>
            <a:blip r:embed="rId12"/>
            <a:stretch>
              <a:fillRect/>
            </a:stretch>
          </p:blipFill>
          <p:spPr>
            <a:xfrm>
              <a:off x="1664384" y="2116355"/>
              <a:ext cx="888639" cy="2895915"/>
            </a:xfrm>
            <a:prstGeom prst="rect">
              <a:avLst/>
            </a:prstGeom>
          </p:spPr>
        </p:pic>
        <p:pic>
          <p:nvPicPr>
            <p:cNvPr id="36" name="Picture 35">
              <a:extLst>
                <a:ext uri="{FF2B5EF4-FFF2-40B4-BE49-F238E27FC236}">
                  <a16:creationId xmlns:a16="http://schemas.microsoft.com/office/drawing/2014/main" id="{7D01C4CA-2965-4C4D-BBFA-A124708666B3}"/>
                </a:ext>
              </a:extLst>
            </p:cNvPr>
            <p:cNvPicPr>
              <a:picLocks noChangeAspect="1"/>
            </p:cNvPicPr>
            <p:nvPr/>
          </p:nvPicPr>
          <p:blipFill rotWithShape="1">
            <a:blip r:embed="rId13"/>
            <a:srcRect r="8187"/>
            <a:stretch/>
          </p:blipFill>
          <p:spPr>
            <a:xfrm>
              <a:off x="5308317" y="1052947"/>
              <a:ext cx="903630" cy="2880109"/>
            </a:xfrm>
            <a:prstGeom prst="rect">
              <a:avLst/>
            </a:prstGeom>
          </p:spPr>
        </p:pic>
        <p:cxnSp>
          <p:nvCxnSpPr>
            <p:cNvPr id="37" name="Elbow Connector 36">
              <a:extLst>
                <a:ext uri="{FF2B5EF4-FFF2-40B4-BE49-F238E27FC236}">
                  <a16:creationId xmlns:a16="http://schemas.microsoft.com/office/drawing/2014/main" id="{5B46A662-783D-9947-9BE5-19EDB13DAC18}"/>
                </a:ext>
              </a:extLst>
            </p:cNvPr>
            <p:cNvCxnSpPr>
              <a:stCxn id="35" idx="3"/>
              <a:endCxn id="22" idx="1"/>
            </p:cNvCxnSpPr>
            <p:nvPr/>
          </p:nvCxnSpPr>
          <p:spPr>
            <a:xfrm flipV="1">
              <a:off x="2553023" y="2165343"/>
              <a:ext cx="480323" cy="1398970"/>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38" name="圆角矩形 82">
            <a:extLst>
              <a:ext uri="{FF2B5EF4-FFF2-40B4-BE49-F238E27FC236}">
                <a16:creationId xmlns:a16="http://schemas.microsoft.com/office/drawing/2014/main" id="{DDBB53DA-1465-4633-AB27-E42A74C42B62}"/>
              </a:ext>
            </a:extLst>
          </p:cNvPr>
          <p:cNvSpPr/>
          <p:nvPr/>
        </p:nvSpPr>
        <p:spPr>
          <a:xfrm>
            <a:off x="355282" y="1630548"/>
            <a:ext cx="5380303" cy="4617851"/>
          </a:xfrm>
          <a:prstGeom prst="roundRect">
            <a:avLst>
              <a:gd name="adj" fmla="val 5949"/>
            </a:avLst>
          </a:prstGeom>
          <a:noFill/>
          <a:ln w="19050">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p>
        </p:txBody>
      </p:sp>
      <p:pic>
        <p:nvPicPr>
          <p:cNvPr id="7" name="Picture 6">
            <a:extLst>
              <a:ext uri="{FF2B5EF4-FFF2-40B4-BE49-F238E27FC236}">
                <a16:creationId xmlns:a16="http://schemas.microsoft.com/office/drawing/2014/main" id="{0257A93B-B286-4009-B277-F3AA23F7FC38}"/>
              </a:ext>
            </a:extLst>
          </p:cNvPr>
          <p:cNvPicPr>
            <a:picLocks noChangeAspect="1"/>
          </p:cNvPicPr>
          <p:nvPr/>
        </p:nvPicPr>
        <p:blipFill>
          <a:blip r:embed="rId14"/>
          <a:stretch>
            <a:fillRect/>
          </a:stretch>
        </p:blipFill>
        <p:spPr>
          <a:xfrm>
            <a:off x="6140740" y="2493503"/>
            <a:ext cx="2180761" cy="915919"/>
          </a:xfrm>
          <a:prstGeom prst="rect">
            <a:avLst/>
          </a:prstGeom>
        </p:spPr>
      </p:pic>
      <p:sp>
        <p:nvSpPr>
          <p:cNvPr id="45" name="TextBox 44">
            <a:extLst>
              <a:ext uri="{FF2B5EF4-FFF2-40B4-BE49-F238E27FC236}">
                <a16:creationId xmlns:a16="http://schemas.microsoft.com/office/drawing/2014/main" id="{AE143B7C-AE92-4103-A8CF-3D120BFE95D6}"/>
              </a:ext>
            </a:extLst>
          </p:cNvPr>
          <p:cNvSpPr txBox="1"/>
          <p:nvPr/>
        </p:nvSpPr>
        <p:spPr>
          <a:xfrm>
            <a:off x="6362124" y="2027710"/>
            <a:ext cx="1737004" cy="369332"/>
          </a:xfrm>
          <a:prstGeom prst="rect">
            <a:avLst/>
          </a:prstGeom>
          <a:noFill/>
          <a:ln>
            <a:solidFill>
              <a:schemeClr val="tx1"/>
            </a:solidFill>
          </a:ln>
        </p:spPr>
        <p:txBody>
          <a:bodyPr wrap="square" rtlCol="0">
            <a:spAutoFit/>
          </a:bodyPr>
          <a:lstStyle/>
          <a:p>
            <a:pPr algn="ctr"/>
            <a:r>
              <a:rPr lang="en-US" altLang="zh-CN" dirty="0">
                <a:latin typeface="Times New Roman" panose="02020603050405020304" pitchFamily="18" charset="0"/>
                <a:cs typeface="Times New Roman" panose="02020603050405020304" pitchFamily="18" charset="0"/>
              </a:rPr>
              <a:t>8   :   2</a:t>
            </a:r>
            <a:endParaRPr lang="en-US" dirty="0">
              <a:latin typeface="Times New Roman" panose="02020603050405020304" pitchFamily="18" charset="0"/>
              <a:cs typeface="Times New Roman" panose="02020603050405020304" pitchFamily="18" charset="0"/>
            </a:endParaRPr>
          </a:p>
        </p:txBody>
      </p:sp>
      <p:sp>
        <p:nvSpPr>
          <p:cNvPr id="8" name="Arrow: U-Turn 7">
            <a:extLst>
              <a:ext uri="{FF2B5EF4-FFF2-40B4-BE49-F238E27FC236}">
                <a16:creationId xmlns:a16="http://schemas.microsoft.com/office/drawing/2014/main" id="{0B22E8A7-68C5-4ED8-97BC-418656C89258}"/>
              </a:ext>
            </a:extLst>
          </p:cNvPr>
          <p:cNvSpPr/>
          <p:nvPr/>
        </p:nvSpPr>
        <p:spPr>
          <a:xfrm>
            <a:off x="2590800" y="1172251"/>
            <a:ext cx="4876797" cy="936243"/>
          </a:xfrm>
          <a:prstGeom prst="uturnArrow">
            <a:avLst>
              <a:gd name="adj1" fmla="val 17162"/>
              <a:gd name="adj2" fmla="val 25000"/>
              <a:gd name="adj3" fmla="val 30319"/>
              <a:gd name="adj4" fmla="val 43750"/>
              <a:gd name="adj5" fmla="val 100000"/>
            </a:avLst>
          </a:prstGeom>
          <a:solidFill>
            <a:srgbClr val="5B9BD5"/>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1596167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2718" y="817001"/>
            <a:ext cx="1828800" cy="715962"/>
          </a:xfrm>
        </p:spPr>
        <p:txBody>
          <a:bodyPr>
            <a:normAutofit/>
          </a:bodyPr>
          <a:lstStyle/>
          <a:p>
            <a:pPr algn="l"/>
            <a:r>
              <a:rPr lang="en-US" sz="2400" dirty="0">
                <a:latin typeface="Times New Roman" panose="02020603050405020304" pitchFamily="18" charset="0"/>
                <a:cs typeface="Times New Roman" panose="02020603050405020304" pitchFamily="18" charset="0"/>
              </a:rPr>
              <a:t>Methodology</a:t>
            </a:r>
          </a:p>
        </p:txBody>
      </p:sp>
      <p:sp>
        <p:nvSpPr>
          <p:cNvPr id="3" name="Content Placeholder 2"/>
          <p:cNvSpPr>
            <a:spLocks noGrp="1"/>
          </p:cNvSpPr>
          <p:nvPr>
            <p:ph idx="1"/>
          </p:nvPr>
        </p:nvSpPr>
        <p:spPr>
          <a:xfrm>
            <a:off x="609600" y="1676400"/>
            <a:ext cx="7269261" cy="2971800"/>
          </a:xfrm>
          <a:noFill/>
          <a:ln>
            <a:solidFill>
              <a:schemeClr val="tx1"/>
            </a:solidFill>
          </a:ln>
        </p:spPr>
        <p:txBody>
          <a:bodyPr>
            <a:noAutofit/>
          </a:bodyPr>
          <a:lstStyle/>
          <a:p>
            <a:pPr marL="0" indent="0">
              <a:buNone/>
            </a:pPr>
            <a:r>
              <a:rPr lang="en-US" sz="1800" dirty="0">
                <a:latin typeface="Times New Roman" panose="02020603050405020304" pitchFamily="18" charset="0"/>
                <a:cs typeface="Times New Roman" panose="02020603050405020304" pitchFamily="18" charset="0"/>
              </a:rPr>
              <a:t>The algorithms were implemented in Python, and the GAN method was computed under the following machine speculations: Windows 10, AMD Ryzen 7 3700X, GTX 1080 </a:t>
            </a:r>
            <a:r>
              <a:rPr lang="en-US" sz="1800" dirty="0" err="1">
                <a:latin typeface="Times New Roman" panose="02020603050405020304" pitchFamily="18" charset="0"/>
                <a:cs typeface="Times New Roman" panose="02020603050405020304" pitchFamily="18" charset="0"/>
              </a:rPr>
              <a:t>Ti</a:t>
            </a:r>
            <a:r>
              <a:rPr lang="en-US" sz="1800" dirty="0">
                <a:latin typeface="Times New Roman" panose="02020603050405020304" pitchFamily="18" charset="0"/>
                <a:cs typeface="Times New Roman" panose="02020603050405020304" pitchFamily="18" charset="0"/>
              </a:rPr>
              <a:t>, 16 GB RAM.</a:t>
            </a:r>
          </a:p>
          <a:p>
            <a:pPr marL="0" indent="0">
              <a:buNone/>
            </a:pPr>
            <a:endParaRPr lang="en-US" sz="1800" b="1" dirty="0">
              <a:latin typeface="Times New Roman" panose="02020603050405020304" pitchFamily="18" charset="0"/>
              <a:cs typeface="Times New Roman" panose="02020603050405020304" pitchFamily="18" charset="0"/>
            </a:endParaRPr>
          </a:p>
          <a:p>
            <a:pPr marL="0" indent="0">
              <a:buNone/>
            </a:pPr>
            <a:r>
              <a:rPr lang="en-US" sz="1800" b="1" dirty="0">
                <a:latin typeface="Times New Roman" panose="02020603050405020304" pitchFamily="18" charset="0"/>
                <a:cs typeface="Times New Roman" panose="02020603050405020304" pitchFamily="18" charset="0"/>
              </a:rPr>
              <a:t>DSPS Given Evaluation Metrics</a:t>
            </a:r>
          </a:p>
          <a:p>
            <a:pPr marL="0" indent="0">
              <a:buNone/>
            </a:pPr>
            <a:endParaRPr lang="en-US" sz="1800" dirty="0">
              <a:latin typeface="Times New Roman" panose="02020603050405020304" pitchFamily="18" charset="0"/>
              <a:cs typeface="Times New Roman" panose="02020603050405020304" pitchFamily="18" charset="0"/>
            </a:endParaRPr>
          </a:p>
          <a:p>
            <a:pPr marL="0" indent="0">
              <a:buNone/>
            </a:pPr>
            <a:r>
              <a:rPr lang="en-US" sz="1800" dirty="0">
                <a:latin typeface="Times New Roman" panose="02020603050405020304" pitchFamily="18" charset="0"/>
                <a:cs typeface="Times New Roman" panose="02020603050405020304" pitchFamily="18" charset="0"/>
              </a:rPr>
              <a:t>The result is evaluated by F1 score. The F1 metric weights recall and precision equivalently, acting as a good retrieval algorithm, maximizing both precision and recall simultaneously.</a:t>
            </a:r>
          </a:p>
        </p:txBody>
      </p:sp>
      <p:pic>
        <p:nvPicPr>
          <p:cNvPr id="5" name="Picture 4">
            <a:extLst>
              <a:ext uri="{FF2B5EF4-FFF2-40B4-BE49-F238E27FC236}">
                <a16:creationId xmlns:a16="http://schemas.microsoft.com/office/drawing/2014/main" id="{C1E4A2D6-5E93-4A7D-97B6-1C9C29602E69}"/>
              </a:ext>
            </a:extLst>
          </p:cNvPr>
          <p:cNvPicPr>
            <a:picLocks noChangeAspect="1"/>
          </p:cNvPicPr>
          <p:nvPr/>
        </p:nvPicPr>
        <p:blipFill>
          <a:blip r:embed="rId3"/>
          <a:stretch>
            <a:fillRect/>
          </a:stretch>
        </p:blipFill>
        <p:spPr>
          <a:xfrm>
            <a:off x="2895601" y="5029200"/>
            <a:ext cx="2476846" cy="600159"/>
          </a:xfrm>
          <a:prstGeom prst="rect">
            <a:avLst/>
          </a:prstGeom>
        </p:spPr>
      </p:pic>
    </p:spTree>
    <p:extLst>
      <p:ext uri="{BB962C8B-B14F-4D97-AF65-F5344CB8AC3E}">
        <p14:creationId xmlns:p14="http://schemas.microsoft.com/office/powerpoint/2010/main" val="42107294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2718" y="817001"/>
            <a:ext cx="1828800" cy="715962"/>
          </a:xfrm>
        </p:spPr>
        <p:txBody>
          <a:bodyPr>
            <a:normAutofit/>
          </a:bodyPr>
          <a:lstStyle/>
          <a:p>
            <a:pPr algn="l"/>
            <a:r>
              <a:rPr lang="en-US" sz="2400" dirty="0">
                <a:latin typeface="Times New Roman" panose="02020603050405020304" pitchFamily="18" charset="0"/>
                <a:cs typeface="Times New Roman" panose="02020603050405020304" pitchFamily="18" charset="0"/>
              </a:rPr>
              <a:t>Results</a:t>
            </a:r>
          </a:p>
        </p:txBody>
      </p:sp>
      <p:sp>
        <p:nvSpPr>
          <p:cNvPr id="3" name="Content Placeholder 2"/>
          <p:cNvSpPr>
            <a:spLocks noGrp="1"/>
          </p:cNvSpPr>
          <p:nvPr>
            <p:ph idx="1"/>
          </p:nvPr>
        </p:nvSpPr>
        <p:spPr>
          <a:xfrm>
            <a:off x="452718" y="1676400"/>
            <a:ext cx="3704495" cy="2133600"/>
          </a:xfrm>
          <a:noFill/>
          <a:ln>
            <a:solidFill>
              <a:schemeClr val="tx1"/>
            </a:solidFill>
          </a:ln>
        </p:spPr>
        <p:txBody>
          <a:bodyPr>
            <a:normAutofit lnSpcReduction="10000"/>
          </a:bodyPr>
          <a:lstStyle/>
          <a:p>
            <a:pPr marL="0" indent="0">
              <a:buNone/>
            </a:pPr>
            <a:r>
              <a:rPr lang="en-US" sz="1800" b="1" dirty="0">
                <a:latin typeface="Times New Roman" panose="02020603050405020304" pitchFamily="18" charset="0"/>
                <a:cs typeface="Times New Roman" panose="02020603050405020304" pitchFamily="18" charset="0"/>
              </a:rPr>
              <a:t>Preprocess</a:t>
            </a:r>
          </a:p>
          <a:p>
            <a:pPr marL="0" indent="0">
              <a:buNone/>
            </a:pPr>
            <a:endParaRPr lang="en-US" sz="1800" dirty="0">
              <a:latin typeface="Times New Roman" panose="02020603050405020304" pitchFamily="18" charset="0"/>
              <a:cs typeface="Times New Roman" panose="02020603050405020304" pitchFamily="18" charset="0"/>
            </a:endParaRPr>
          </a:p>
          <a:p>
            <a:pPr marL="0" indent="0">
              <a:buNone/>
            </a:pPr>
            <a:r>
              <a:rPr lang="en-US" sz="1800" dirty="0">
                <a:latin typeface="Times New Roman" panose="02020603050405020304" pitchFamily="18" charset="0"/>
                <a:cs typeface="Times New Roman" panose="02020603050405020304" pitchFamily="18" charset="0"/>
              </a:rPr>
              <a:t>The F1 score decreases after applying the preprocess methods.</a:t>
            </a:r>
          </a:p>
          <a:p>
            <a:pPr marL="0" indent="0">
              <a:buNone/>
            </a:pPr>
            <a:endParaRPr lang="en-US" sz="1800" dirty="0">
              <a:latin typeface="Times New Roman" panose="02020603050405020304" pitchFamily="18" charset="0"/>
              <a:cs typeface="Times New Roman" panose="02020603050405020304" pitchFamily="18" charset="0"/>
            </a:endParaRPr>
          </a:p>
          <a:p>
            <a:pPr marL="0" indent="0">
              <a:buNone/>
            </a:pPr>
            <a:r>
              <a:rPr lang="en-US" sz="1800" dirty="0">
                <a:latin typeface="Times New Roman" panose="02020603050405020304" pitchFamily="18" charset="0"/>
                <a:cs typeface="Times New Roman" panose="02020603050405020304" pitchFamily="18" charset="0"/>
              </a:rPr>
              <a:t>Image preprocessing may not be considered.</a:t>
            </a:r>
          </a:p>
        </p:txBody>
      </p:sp>
      <p:grpSp>
        <p:nvGrpSpPr>
          <p:cNvPr id="11" name="Group 10">
            <a:extLst>
              <a:ext uri="{FF2B5EF4-FFF2-40B4-BE49-F238E27FC236}">
                <a16:creationId xmlns:a16="http://schemas.microsoft.com/office/drawing/2014/main" id="{209C12E1-06AC-E44E-8742-48768CA66883}"/>
              </a:ext>
            </a:extLst>
          </p:cNvPr>
          <p:cNvGrpSpPr/>
          <p:nvPr/>
        </p:nvGrpSpPr>
        <p:grpSpPr>
          <a:xfrm>
            <a:off x="4724400" y="1527584"/>
            <a:ext cx="3817682" cy="2189817"/>
            <a:chOff x="1789168" y="2060847"/>
            <a:chExt cx="3203812" cy="1837702"/>
          </a:xfrm>
        </p:grpSpPr>
        <p:pic>
          <p:nvPicPr>
            <p:cNvPr id="12" name="Picture 11">
              <a:extLst>
                <a:ext uri="{FF2B5EF4-FFF2-40B4-BE49-F238E27FC236}">
                  <a16:creationId xmlns:a16="http://schemas.microsoft.com/office/drawing/2014/main" id="{630917B5-097F-6040-9EF0-21784027371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11960" y="2060847"/>
              <a:ext cx="781020" cy="1548177"/>
            </a:xfrm>
            <a:prstGeom prst="rect">
              <a:avLst/>
            </a:prstGeom>
          </p:spPr>
        </p:pic>
        <p:pic>
          <p:nvPicPr>
            <p:cNvPr id="13" name="Picture 12">
              <a:extLst>
                <a:ext uri="{FF2B5EF4-FFF2-40B4-BE49-F238E27FC236}">
                  <a16:creationId xmlns:a16="http://schemas.microsoft.com/office/drawing/2014/main" id="{9D4419C9-309F-FD4B-B0E9-5AD9E6C22C0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789168" y="2060848"/>
              <a:ext cx="781019" cy="1548173"/>
            </a:xfrm>
            <a:prstGeom prst="rect">
              <a:avLst/>
            </a:prstGeom>
          </p:spPr>
        </p:pic>
        <p:pic>
          <p:nvPicPr>
            <p:cNvPr id="14" name="Picture 13">
              <a:extLst>
                <a:ext uri="{FF2B5EF4-FFF2-40B4-BE49-F238E27FC236}">
                  <a16:creationId xmlns:a16="http://schemas.microsoft.com/office/drawing/2014/main" id="{4521D26B-B5CF-1947-B069-D5DD7A44898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590799" y="2060847"/>
              <a:ext cx="781019" cy="1548174"/>
            </a:xfrm>
            <a:prstGeom prst="rect">
              <a:avLst/>
            </a:prstGeom>
          </p:spPr>
        </p:pic>
        <p:pic>
          <p:nvPicPr>
            <p:cNvPr id="15" name="Picture 14">
              <a:extLst>
                <a:ext uri="{FF2B5EF4-FFF2-40B4-BE49-F238E27FC236}">
                  <a16:creationId xmlns:a16="http://schemas.microsoft.com/office/drawing/2014/main" id="{A454A40D-CD5F-8F41-880A-B524D695003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392431" y="2060847"/>
              <a:ext cx="781019" cy="1548174"/>
            </a:xfrm>
            <a:prstGeom prst="rect">
              <a:avLst/>
            </a:prstGeom>
          </p:spPr>
        </p:pic>
        <p:sp>
          <p:nvSpPr>
            <p:cNvPr id="16" name="TextBox 15">
              <a:extLst>
                <a:ext uri="{FF2B5EF4-FFF2-40B4-BE49-F238E27FC236}">
                  <a16:creationId xmlns:a16="http://schemas.microsoft.com/office/drawing/2014/main" id="{91BA4BF3-8426-D74D-B5A7-BFB9D7DF9EFB}"/>
                </a:ext>
              </a:extLst>
            </p:cNvPr>
            <p:cNvSpPr txBox="1"/>
            <p:nvPr/>
          </p:nvSpPr>
          <p:spPr>
            <a:xfrm>
              <a:off x="2051720" y="3621550"/>
              <a:ext cx="356188" cy="276999"/>
            </a:xfrm>
            <a:prstGeom prst="rect">
              <a:avLst/>
            </a:prstGeom>
            <a:noFill/>
          </p:spPr>
          <p:txBody>
            <a:bodyPr wrap="none" rtlCol="0">
              <a:spAutoFit/>
            </a:bodyPr>
            <a:lstStyle/>
            <a:p>
              <a:r>
                <a:rPr lang="en-US" sz="1200" dirty="0">
                  <a:latin typeface="Times New Roman" panose="02020603050405020304" pitchFamily="18" charset="0"/>
                  <a:cs typeface="Times New Roman" panose="02020603050405020304" pitchFamily="18" charset="0"/>
                </a:rPr>
                <a:t>(a)</a:t>
              </a:r>
            </a:p>
          </p:txBody>
        </p:sp>
        <p:sp>
          <p:nvSpPr>
            <p:cNvPr id="17" name="TextBox 16">
              <a:extLst>
                <a:ext uri="{FF2B5EF4-FFF2-40B4-BE49-F238E27FC236}">
                  <a16:creationId xmlns:a16="http://schemas.microsoft.com/office/drawing/2014/main" id="{4191F019-5163-584F-9E2C-D4E4E056BB86}"/>
                </a:ext>
              </a:extLst>
            </p:cNvPr>
            <p:cNvSpPr txBox="1"/>
            <p:nvPr/>
          </p:nvSpPr>
          <p:spPr>
            <a:xfrm>
              <a:off x="2803214" y="3621549"/>
              <a:ext cx="364202" cy="276999"/>
            </a:xfrm>
            <a:prstGeom prst="rect">
              <a:avLst/>
            </a:prstGeom>
            <a:noFill/>
          </p:spPr>
          <p:txBody>
            <a:bodyPr wrap="none" rtlCol="0">
              <a:spAutoFit/>
            </a:bodyPr>
            <a:lstStyle/>
            <a:p>
              <a:r>
                <a:rPr lang="en-US" sz="1200" dirty="0">
                  <a:latin typeface="Times New Roman" panose="02020603050405020304" pitchFamily="18" charset="0"/>
                  <a:cs typeface="Times New Roman" panose="02020603050405020304" pitchFamily="18" charset="0"/>
                </a:rPr>
                <a:t>(b)</a:t>
              </a:r>
            </a:p>
          </p:txBody>
        </p:sp>
        <p:sp>
          <p:nvSpPr>
            <p:cNvPr id="18" name="TextBox 17">
              <a:extLst>
                <a:ext uri="{FF2B5EF4-FFF2-40B4-BE49-F238E27FC236}">
                  <a16:creationId xmlns:a16="http://schemas.microsoft.com/office/drawing/2014/main" id="{43DF21D3-14EE-7B45-A950-83730047B817}"/>
                </a:ext>
              </a:extLst>
            </p:cNvPr>
            <p:cNvSpPr txBox="1"/>
            <p:nvPr/>
          </p:nvSpPr>
          <p:spPr>
            <a:xfrm>
              <a:off x="3604846" y="3609021"/>
              <a:ext cx="356188" cy="276999"/>
            </a:xfrm>
            <a:prstGeom prst="rect">
              <a:avLst/>
            </a:prstGeom>
            <a:noFill/>
          </p:spPr>
          <p:txBody>
            <a:bodyPr wrap="none" rtlCol="0">
              <a:spAutoFit/>
            </a:bodyPr>
            <a:lstStyle/>
            <a:p>
              <a:r>
                <a:rPr lang="en-US" sz="1200" dirty="0">
                  <a:latin typeface="Times New Roman" panose="02020603050405020304" pitchFamily="18" charset="0"/>
                  <a:cs typeface="Times New Roman" panose="02020603050405020304" pitchFamily="18" charset="0"/>
                </a:rPr>
                <a:t>(c)</a:t>
              </a:r>
            </a:p>
          </p:txBody>
        </p:sp>
        <p:sp>
          <p:nvSpPr>
            <p:cNvPr id="19" name="TextBox 18">
              <a:extLst>
                <a:ext uri="{FF2B5EF4-FFF2-40B4-BE49-F238E27FC236}">
                  <a16:creationId xmlns:a16="http://schemas.microsoft.com/office/drawing/2014/main" id="{71B5F5AE-9161-D345-9979-8BD2EEDF58B9}"/>
                </a:ext>
              </a:extLst>
            </p:cNvPr>
            <p:cNvSpPr txBox="1"/>
            <p:nvPr/>
          </p:nvSpPr>
          <p:spPr>
            <a:xfrm>
              <a:off x="4424376" y="3609020"/>
              <a:ext cx="364202" cy="276999"/>
            </a:xfrm>
            <a:prstGeom prst="rect">
              <a:avLst/>
            </a:prstGeom>
            <a:noFill/>
          </p:spPr>
          <p:txBody>
            <a:bodyPr wrap="none" rtlCol="0">
              <a:spAutoFit/>
            </a:bodyPr>
            <a:lstStyle/>
            <a:p>
              <a:r>
                <a:rPr lang="en-US" sz="1200" dirty="0">
                  <a:latin typeface="Times New Roman" panose="02020603050405020304" pitchFamily="18" charset="0"/>
                  <a:cs typeface="Times New Roman" panose="02020603050405020304" pitchFamily="18" charset="0"/>
                </a:rPr>
                <a:t>(d)</a:t>
              </a:r>
            </a:p>
          </p:txBody>
        </p:sp>
      </p:grpSp>
      <p:pic>
        <p:nvPicPr>
          <p:cNvPr id="5" name="Picture 4" descr="A blue and white rectangle&#10;&#10;Description automatically generated with low confidence">
            <a:extLst>
              <a:ext uri="{FF2B5EF4-FFF2-40B4-BE49-F238E27FC236}">
                <a16:creationId xmlns:a16="http://schemas.microsoft.com/office/drawing/2014/main" id="{85C18262-D634-48AC-8AC8-B50106DAF04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724400" y="3686022"/>
            <a:ext cx="3671513" cy="2501575"/>
          </a:xfrm>
          <a:prstGeom prst="rect">
            <a:avLst/>
          </a:prstGeom>
        </p:spPr>
      </p:pic>
      <p:sp>
        <p:nvSpPr>
          <p:cNvPr id="21" name="圆角矩形 82">
            <a:extLst>
              <a:ext uri="{FF2B5EF4-FFF2-40B4-BE49-F238E27FC236}">
                <a16:creationId xmlns:a16="http://schemas.microsoft.com/office/drawing/2014/main" id="{37D180EA-8175-4DB4-890A-E68B66F19A25}"/>
              </a:ext>
            </a:extLst>
          </p:cNvPr>
          <p:cNvSpPr/>
          <p:nvPr/>
        </p:nvSpPr>
        <p:spPr>
          <a:xfrm>
            <a:off x="4568545" y="1359654"/>
            <a:ext cx="4122737" cy="4827943"/>
          </a:xfrm>
          <a:prstGeom prst="roundRect">
            <a:avLst>
              <a:gd name="adj" fmla="val 5949"/>
            </a:avLst>
          </a:prstGeom>
          <a:noFill/>
          <a:ln w="19050">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p>
        </p:txBody>
      </p:sp>
      <p:sp>
        <p:nvSpPr>
          <p:cNvPr id="4" name="TextBox 3">
            <a:extLst>
              <a:ext uri="{FF2B5EF4-FFF2-40B4-BE49-F238E27FC236}">
                <a16:creationId xmlns:a16="http://schemas.microsoft.com/office/drawing/2014/main" id="{09F6D8AC-AC00-254E-A93F-FD190F34A805}"/>
              </a:ext>
            </a:extLst>
          </p:cNvPr>
          <p:cNvSpPr txBox="1"/>
          <p:nvPr/>
        </p:nvSpPr>
        <p:spPr>
          <a:xfrm>
            <a:off x="452718" y="4304437"/>
            <a:ext cx="3755978" cy="1477328"/>
          </a:xfrm>
          <a:prstGeom prst="rect">
            <a:avLst/>
          </a:prstGeom>
          <a:noFill/>
          <a:ln>
            <a:solidFill>
              <a:schemeClr val="tx1"/>
            </a:solidFill>
          </a:ln>
        </p:spPr>
        <p:txBody>
          <a:bodyPr wrap="square" rtlCol="0">
            <a:spAutoFit/>
          </a:bodyPr>
          <a:lstStyle/>
          <a:p>
            <a:pPr>
              <a:buFont typeface="Arial" pitchFamily="34" charset="0"/>
              <a:buAutoNum type="alphaLcParenBoth"/>
            </a:pPr>
            <a:r>
              <a:rPr lang="en-US" dirty="0">
                <a:latin typeface="Times New Roman" panose="02020603050405020304" pitchFamily="18" charset="0"/>
                <a:cs typeface="Times New Roman" panose="02020603050405020304" pitchFamily="18" charset="0"/>
              </a:rPr>
              <a:t>Raw image: </a:t>
            </a:r>
            <a:r>
              <a:rPr lang="en-US" b="1" dirty="0">
                <a:latin typeface="Times New Roman" panose="02020603050405020304" pitchFamily="18" charset="0"/>
                <a:cs typeface="Times New Roman" panose="02020603050405020304" pitchFamily="18" charset="0"/>
              </a:rPr>
              <a:t>0.581</a:t>
            </a:r>
          </a:p>
          <a:p>
            <a:pPr>
              <a:buFont typeface="Arial" pitchFamily="34" charset="0"/>
              <a:buAutoNum type="alphaLcParenBoth"/>
            </a:pPr>
            <a:r>
              <a:rPr lang="en-US" dirty="0">
                <a:latin typeface="Times New Roman" panose="02020603050405020304" pitchFamily="18" charset="0"/>
                <a:cs typeface="Times New Roman" panose="02020603050405020304" pitchFamily="18" charset="0"/>
              </a:rPr>
              <a:t>Gaussian Filter: </a:t>
            </a:r>
            <a:r>
              <a:rPr lang="en-US" b="1" dirty="0">
                <a:latin typeface="Times New Roman" panose="02020603050405020304" pitchFamily="18" charset="0"/>
                <a:cs typeface="Times New Roman" panose="02020603050405020304" pitchFamily="18" charset="0"/>
              </a:rPr>
              <a:t>0.569</a:t>
            </a:r>
          </a:p>
          <a:p>
            <a:pPr>
              <a:buFont typeface="Arial" pitchFamily="34" charset="0"/>
              <a:buAutoNum type="alphaLcParenBoth"/>
            </a:pPr>
            <a:r>
              <a:rPr lang="en-US" dirty="0">
                <a:latin typeface="Times New Roman" panose="02020603050405020304" pitchFamily="18" charset="0"/>
                <a:cs typeface="Times New Roman" panose="02020603050405020304" pitchFamily="18" charset="0"/>
              </a:rPr>
              <a:t>Histogram equalization: </a:t>
            </a:r>
            <a:r>
              <a:rPr lang="en-US" b="1" dirty="0">
                <a:latin typeface="Times New Roman" panose="02020603050405020304" pitchFamily="18" charset="0"/>
                <a:cs typeface="Times New Roman" panose="02020603050405020304" pitchFamily="18" charset="0"/>
              </a:rPr>
              <a:t>0.509</a:t>
            </a:r>
          </a:p>
          <a:p>
            <a:pPr>
              <a:buFont typeface="Arial" pitchFamily="34" charset="0"/>
              <a:buAutoNum type="alphaLcParenBoth"/>
            </a:pPr>
            <a:r>
              <a:rPr lang="en-US" dirty="0">
                <a:latin typeface="Times New Roman" panose="02020603050405020304" pitchFamily="18" charset="0"/>
                <a:cs typeface="Times New Roman" panose="02020603050405020304" pitchFamily="18" charset="0"/>
              </a:rPr>
              <a:t>Normalization: To make the pixel mean equal to zero: </a:t>
            </a:r>
            <a:r>
              <a:rPr lang="en-US" b="1" dirty="0">
                <a:latin typeface="Times New Roman" panose="02020603050405020304" pitchFamily="18" charset="0"/>
                <a:cs typeface="Times New Roman" panose="02020603050405020304" pitchFamily="18" charset="0"/>
              </a:rPr>
              <a:t>0.570</a:t>
            </a:r>
          </a:p>
        </p:txBody>
      </p:sp>
    </p:spTree>
    <p:extLst>
      <p:ext uri="{BB962C8B-B14F-4D97-AF65-F5344CB8AC3E}">
        <p14:creationId xmlns:p14="http://schemas.microsoft.com/office/powerpoint/2010/main" val="31392193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2718" y="817001"/>
            <a:ext cx="1828800" cy="715962"/>
          </a:xfrm>
        </p:spPr>
        <p:txBody>
          <a:bodyPr>
            <a:normAutofit/>
          </a:bodyPr>
          <a:lstStyle/>
          <a:p>
            <a:pPr algn="l"/>
            <a:r>
              <a:rPr lang="en-US" sz="2400" dirty="0">
                <a:latin typeface="Times New Roman" panose="02020603050405020304" pitchFamily="18" charset="0"/>
                <a:cs typeface="Times New Roman" panose="02020603050405020304" pitchFamily="18" charset="0"/>
              </a:rPr>
              <a:t>Results</a:t>
            </a:r>
          </a:p>
        </p:txBody>
      </p:sp>
      <p:grpSp>
        <p:nvGrpSpPr>
          <p:cNvPr id="21" name="Group 20">
            <a:extLst>
              <a:ext uri="{FF2B5EF4-FFF2-40B4-BE49-F238E27FC236}">
                <a16:creationId xmlns:a16="http://schemas.microsoft.com/office/drawing/2014/main" id="{D63DF1F0-30B6-48D1-8C10-4D738DA6350F}"/>
              </a:ext>
            </a:extLst>
          </p:cNvPr>
          <p:cNvGrpSpPr/>
          <p:nvPr/>
        </p:nvGrpSpPr>
        <p:grpSpPr>
          <a:xfrm>
            <a:off x="762000" y="2286119"/>
            <a:ext cx="5181600" cy="3124081"/>
            <a:chOff x="636485" y="566412"/>
            <a:chExt cx="3852838" cy="2193964"/>
          </a:xfrm>
        </p:grpSpPr>
        <p:pic>
          <p:nvPicPr>
            <p:cNvPr id="22" name="Picture 21">
              <a:extLst>
                <a:ext uri="{FF2B5EF4-FFF2-40B4-BE49-F238E27FC236}">
                  <a16:creationId xmlns:a16="http://schemas.microsoft.com/office/drawing/2014/main" id="{2E18F08F-5442-4E9E-8886-0A5C252D4425}"/>
                </a:ext>
              </a:extLst>
            </p:cNvPr>
            <p:cNvPicPr>
              <a:picLocks/>
            </p:cNvPicPr>
            <p:nvPr/>
          </p:nvPicPr>
          <p:blipFill rotWithShape="1">
            <a:blip r:embed="rId3">
              <a:extLst>
                <a:ext uri="{28A0092B-C50C-407E-A947-70E740481C1C}">
                  <a14:useLocalDpi xmlns:a14="http://schemas.microsoft.com/office/drawing/2010/main" val="0"/>
                </a:ext>
              </a:extLst>
            </a:blip>
            <a:srcRect r="79830" b="49725"/>
            <a:stretch/>
          </p:blipFill>
          <p:spPr>
            <a:xfrm>
              <a:off x="636485" y="566412"/>
              <a:ext cx="914400" cy="914400"/>
            </a:xfrm>
            <a:prstGeom prst="rect">
              <a:avLst/>
            </a:prstGeom>
          </p:spPr>
        </p:pic>
        <p:sp>
          <p:nvSpPr>
            <p:cNvPr id="23" name="TextBox 22">
              <a:extLst>
                <a:ext uri="{FF2B5EF4-FFF2-40B4-BE49-F238E27FC236}">
                  <a16:creationId xmlns:a16="http://schemas.microsoft.com/office/drawing/2014/main" id="{6F029009-EFEE-4C19-A37E-A17D1C250E6B}"/>
                </a:ext>
              </a:extLst>
            </p:cNvPr>
            <p:cNvSpPr txBox="1"/>
            <p:nvPr/>
          </p:nvSpPr>
          <p:spPr>
            <a:xfrm>
              <a:off x="918294" y="1429699"/>
              <a:ext cx="255198" cy="261610"/>
            </a:xfrm>
            <a:prstGeom prst="rect">
              <a:avLst/>
            </a:prstGeom>
            <a:noFill/>
          </p:spPr>
          <p:txBody>
            <a:bodyPr wrap="none" rtlCol="0">
              <a:spAutoFit/>
            </a:bodyPr>
            <a:lstStyle/>
            <a:p>
              <a:r>
                <a:rPr lang="en-US" altLang="zh-CN" sz="1100" dirty="0">
                  <a:latin typeface="Times New Roman" panose="02020603050405020304" pitchFamily="18" charset="0"/>
                  <a:cs typeface="Times New Roman" panose="02020603050405020304" pitchFamily="18" charset="0"/>
                </a:rPr>
                <a:t>0</a:t>
              </a:r>
              <a:endParaRPr lang="en-US" sz="1100" dirty="0">
                <a:latin typeface="Times New Roman" panose="02020603050405020304" pitchFamily="18" charset="0"/>
                <a:cs typeface="Times New Roman" panose="02020603050405020304" pitchFamily="18" charset="0"/>
              </a:endParaRPr>
            </a:p>
          </p:txBody>
        </p:sp>
        <p:pic>
          <p:nvPicPr>
            <p:cNvPr id="24" name="Picture 23">
              <a:extLst>
                <a:ext uri="{FF2B5EF4-FFF2-40B4-BE49-F238E27FC236}">
                  <a16:creationId xmlns:a16="http://schemas.microsoft.com/office/drawing/2014/main" id="{0AD34764-1B20-4816-A163-33565E9CF44C}"/>
                </a:ext>
              </a:extLst>
            </p:cNvPr>
            <p:cNvPicPr>
              <a:picLocks/>
            </p:cNvPicPr>
            <p:nvPr/>
          </p:nvPicPr>
          <p:blipFill rotWithShape="1">
            <a:blip r:embed="rId4">
              <a:extLst>
                <a:ext uri="{28A0092B-C50C-407E-A947-70E740481C1C}">
                  <a14:useLocalDpi xmlns:a14="http://schemas.microsoft.com/office/drawing/2010/main" val="0"/>
                </a:ext>
              </a:extLst>
            </a:blip>
            <a:srcRect r="80255" b="50000"/>
            <a:stretch/>
          </p:blipFill>
          <p:spPr>
            <a:xfrm>
              <a:off x="1615964" y="566412"/>
              <a:ext cx="914400" cy="914400"/>
            </a:xfrm>
            <a:prstGeom prst="rect">
              <a:avLst/>
            </a:prstGeom>
          </p:spPr>
        </p:pic>
        <p:pic>
          <p:nvPicPr>
            <p:cNvPr id="25" name="Picture 24">
              <a:extLst>
                <a:ext uri="{FF2B5EF4-FFF2-40B4-BE49-F238E27FC236}">
                  <a16:creationId xmlns:a16="http://schemas.microsoft.com/office/drawing/2014/main" id="{C0D21701-CF4D-4CC6-BDB1-45271EFA5516}"/>
                </a:ext>
              </a:extLst>
            </p:cNvPr>
            <p:cNvPicPr>
              <a:picLocks/>
            </p:cNvPicPr>
            <p:nvPr/>
          </p:nvPicPr>
          <p:blipFill rotWithShape="1">
            <a:blip r:embed="rId5">
              <a:extLst>
                <a:ext uri="{28A0092B-C50C-407E-A947-70E740481C1C}">
                  <a14:useLocalDpi xmlns:a14="http://schemas.microsoft.com/office/drawing/2010/main" val="0"/>
                </a:ext>
              </a:extLst>
            </a:blip>
            <a:srcRect r="80255" b="50000"/>
            <a:stretch/>
          </p:blipFill>
          <p:spPr>
            <a:xfrm>
              <a:off x="2595443" y="566412"/>
              <a:ext cx="914400" cy="914400"/>
            </a:xfrm>
            <a:prstGeom prst="rect">
              <a:avLst/>
            </a:prstGeom>
          </p:spPr>
        </p:pic>
        <p:pic>
          <p:nvPicPr>
            <p:cNvPr id="26" name="Picture 25">
              <a:extLst>
                <a:ext uri="{FF2B5EF4-FFF2-40B4-BE49-F238E27FC236}">
                  <a16:creationId xmlns:a16="http://schemas.microsoft.com/office/drawing/2014/main" id="{A898B9EF-C16D-4F61-8F21-1FCD91A3D301}"/>
                </a:ext>
              </a:extLst>
            </p:cNvPr>
            <p:cNvPicPr>
              <a:picLocks/>
            </p:cNvPicPr>
            <p:nvPr/>
          </p:nvPicPr>
          <p:blipFill rotWithShape="1">
            <a:blip r:embed="rId6">
              <a:extLst>
                <a:ext uri="{28A0092B-C50C-407E-A947-70E740481C1C}">
                  <a14:useLocalDpi xmlns:a14="http://schemas.microsoft.com/office/drawing/2010/main" val="0"/>
                </a:ext>
              </a:extLst>
            </a:blip>
            <a:srcRect l="19752" t="50000" r="59779"/>
            <a:stretch/>
          </p:blipFill>
          <p:spPr>
            <a:xfrm>
              <a:off x="3574923" y="566412"/>
              <a:ext cx="914400" cy="914400"/>
            </a:xfrm>
            <a:prstGeom prst="rect">
              <a:avLst/>
            </a:prstGeom>
          </p:spPr>
        </p:pic>
        <p:pic>
          <p:nvPicPr>
            <p:cNvPr id="27" name="Picture 26">
              <a:extLst>
                <a:ext uri="{FF2B5EF4-FFF2-40B4-BE49-F238E27FC236}">
                  <a16:creationId xmlns:a16="http://schemas.microsoft.com/office/drawing/2014/main" id="{00A44297-9DB7-4156-962C-862FF2AD45E7}"/>
                </a:ext>
              </a:extLst>
            </p:cNvPr>
            <p:cNvPicPr>
              <a:picLocks/>
            </p:cNvPicPr>
            <p:nvPr/>
          </p:nvPicPr>
          <p:blipFill rotWithShape="1">
            <a:blip r:embed="rId7">
              <a:extLst>
                <a:ext uri="{28A0092B-C50C-407E-A947-70E740481C1C}">
                  <a14:useLocalDpi xmlns:a14="http://schemas.microsoft.com/office/drawing/2010/main" val="0"/>
                </a:ext>
              </a:extLst>
            </a:blip>
            <a:srcRect l="20469" t="49574" r="59786" b="-142"/>
            <a:stretch/>
          </p:blipFill>
          <p:spPr>
            <a:xfrm>
              <a:off x="636485" y="1650504"/>
              <a:ext cx="914400" cy="914400"/>
            </a:xfrm>
            <a:prstGeom prst="rect">
              <a:avLst/>
            </a:prstGeom>
          </p:spPr>
        </p:pic>
        <p:pic>
          <p:nvPicPr>
            <p:cNvPr id="28" name="Picture 27">
              <a:extLst>
                <a:ext uri="{FF2B5EF4-FFF2-40B4-BE49-F238E27FC236}">
                  <a16:creationId xmlns:a16="http://schemas.microsoft.com/office/drawing/2014/main" id="{5DE6DCFD-98AF-4881-8FFF-60CC00F404E2}"/>
                </a:ext>
              </a:extLst>
            </p:cNvPr>
            <p:cNvPicPr>
              <a:picLocks/>
            </p:cNvPicPr>
            <p:nvPr/>
          </p:nvPicPr>
          <p:blipFill rotWithShape="1">
            <a:blip r:embed="rId8">
              <a:extLst>
                <a:ext uri="{28A0092B-C50C-407E-A947-70E740481C1C}">
                  <a14:useLocalDpi xmlns:a14="http://schemas.microsoft.com/office/drawing/2010/main" val="0"/>
                </a:ext>
              </a:extLst>
            </a:blip>
            <a:srcRect l="40087" r="40168" b="50000"/>
            <a:stretch/>
          </p:blipFill>
          <p:spPr>
            <a:xfrm>
              <a:off x="1615964" y="1650504"/>
              <a:ext cx="914400" cy="914400"/>
            </a:xfrm>
            <a:prstGeom prst="rect">
              <a:avLst/>
            </a:prstGeom>
          </p:spPr>
        </p:pic>
        <p:pic>
          <p:nvPicPr>
            <p:cNvPr id="29" name="Picture 28">
              <a:extLst>
                <a:ext uri="{FF2B5EF4-FFF2-40B4-BE49-F238E27FC236}">
                  <a16:creationId xmlns:a16="http://schemas.microsoft.com/office/drawing/2014/main" id="{D34561BC-DFCB-48AD-A2EF-1F96212649E0}"/>
                </a:ext>
              </a:extLst>
            </p:cNvPr>
            <p:cNvPicPr>
              <a:picLocks/>
            </p:cNvPicPr>
            <p:nvPr/>
          </p:nvPicPr>
          <p:blipFill rotWithShape="1">
            <a:blip r:embed="rId9">
              <a:extLst>
                <a:ext uri="{28A0092B-C50C-407E-A947-70E740481C1C}">
                  <a14:useLocalDpi xmlns:a14="http://schemas.microsoft.com/office/drawing/2010/main" val="0"/>
                </a:ext>
              </a:extLst>
            </a:blip>
            <a:srcRect l="80255" b="50000"/>
            <a:stretch/>
          </p:blipFill>
          <p:spPr>
            <a:xfrm>
              <a:off x="2595443" y="1650504"/>
              <a:ext cx="914400" cy="914400"/>
            </a:xfrm>
            <a:prstGeom prst="rect">
              <a:avLst/>
            </a:prstGeom>
          </p:spPr>
        </p:pic>
        <p:sp>
          <p:nvSpPr>
            <p:cNvPr id="30" name="TextBox 29">
              <a:extLst>
                <a:ext uri="{FF2B5EF4-FFF2-40B4-BE49-F238E27FC236}">
                  <a16:creationId xmlns:a16="http://schemas.microsoft.com/office/drawing/2014/main" id="{298ABA61-1459-4B7A-BBA0-EE9A0BDB28C6}"/>
                </a:ext>
              </a:extLst>
            </p:cNvPr>
            <p:cNvSpPr txBox="1"/>
            <p:nvPr/>
          </p:nvSpPr>
          <p:spPr>
            <a:xfrm>
              <a:off x="2782058" y="1431918"/>
              <a:ext cx="537327" cy="261610"/>
            </a:xfrm>
            <a:prstGeom prst="rect">
              <a:avLst/>
            </a:prstGeom>
            <a:noFill/>
          </p:spPr>
          <p:txBody>
            <a:bodyPr wrap="none" rtlCol="0">
              <a:spAutoFit/>
            </a:bodyPr>
            <a:lstStyle/>
            <a:p>
              <a:pPr algn="ctr"/>
              <a:r>
                <a:rPr lang="en-US" altLang="zh-CN" sz="1100" dirty="0">
                  <a:latin typeface="Times New Roman" panose="02020603050405020304" pitchFamily="18" charset="0"/>
                  <a:cs typeface="Times New Roman" panose="02020603050405020304" pitchFamily="18" charset="0"/>
                </a:rPr>
                <a:t>40000</a:t>
              </a:r>
              <a:endParaRPr lang="en-US" sz="1100" dirty="0">
                <a:latin typeface="Times New Roman" panose="02020603050405020304" pitchFamily="18" charset="0"/>
                <a:cs typeface="Times New Roman" panose="02020603050405020304" pitchFamily="18" charset="0"/>
              </a:endParaRPr>
            </a:p>
          </p:txBody>
        </p:sp>
        <p:sp>
          <p:nvSpPr>
            <p:cNvPr id="31" name="TextBox 30">
              <a:extLst>
                <a:ext uri="{FF2B5EF4-FFF2-40B4-BE49-F238E27FC236}">
                  <a16:creationId xmlns:a16="http://schemas.microsoft.com/office/drawing/2014/main" id="{C8036003-F12C-4C2F-BC4C-78215AEB54F4}"/>
                </a:ext>
              </a:extLst>
            </p:cNvPr>
            <p:cNvSpPr txBox="1"/>
            <p:nvPr/>
          </p:nvSpPr>
          <p:spPr>
            <a:xfrm>
              <a:off x="1774237" y="1431918"/>
              <a:ext cx="537327" cy="261610"/>
            </a:xfrm>
            <a:prstGeom prst="rect">
              <a:avLst/>
            </a:prstGeom>
            <a:noFill/>
          </p:spPr>
          <p:txBody>
            <a:bodyPr wrap="none" rtlCol="0">
              <a:spAutoFit/>
            </a:bodyPr>
            <a:lstStyle/>
            <a:p>
              <a:r>
                <a:rPr lang="en-US" altLang="zh-CN" sz="1100" dirty="0">
                  <a:latin typeface="Times New Roman" panose="02020603050405020304" pitchFamily="18" charset="0"/>
                  <a:cs typeface="Times New Roman" panose="02020603050405020304" pitchFamily="18" charset="0"/>
                </a:rPr>
                <a:t>20000</a:t>
              </a:r>
              <a:endParaRPr lang="en-US" sz="1100" dirty="0">
                <a:latin typeface="Times New Roman" panose="02020603050405020304" pitchFamily="18" charset="0"/>
                <a:cs typeface="Times New Roman" panose="02020603050405020304" pitchFamily="18" charset="0"/>
              </a:endParaRPr>
            </a:p>
          </p:txBody>
        </p:sp>
        <p:sp>
          <p:nvSpPr>
            <p:cNvPr id="32" name="TextBox 31">
              <a:extLst>
                <a:ext uri="{FF2B5EF4-FFF2-40B4-BE49-F238E27FC236}">
                  <a16:creationId xmlns:a16="http://schemas.microsoft.com/office/drawing/2014/main" id="{DED1A70F-909C-4927-A896-D317680CC5B2}"/>
                </a:ext>
              </a:extLst>
            </p:cNvPr>
            <p:cNvSpPr txBox="1"/>
            <p:nvPr/>
          </p:nvSpPr>
          <p:spPr>
            <a:xfrm>
              <a:off x="3746641" y="1426048"/>
              <a:ext cx="537327" cy="261610"/>
            </a:xfrm>
            <a:prstGeom prst="rect">
              <a:avLst/>
            </a:prstGeom>
            <a:noFill/>
          </p:spPr>
          <p:txBody>
            <a:bodyPr wrap="none" rtlCol="0">
              <a:spAutoFit/>
            </a:bodyPr>
            <a:lstStyle/>
            <a:p>
              <a:r>
                <a:rPr lang="en-US" altLang="zh-CN" sz="1100" dirty="0">
                  <a:latin typeface="Times New Roman" panose="02020603050405020304" pitchFamily="18" charset="0"/>
                  <a:cs typeface="Times New Roman" panose="02020603050405020304" pitchFamily="18" charset="0"/>
                </a:rPr>
                <a:t>60000</a:t>
              </a:r>
              <a:endParaRPr lang="en-US" sz="1100" dirty="0">
                <a:latin typeface="Times New Roman" panose="02020603050405020304" pitchFamily="18" charset="0"/>
                <a:cs typeface="Times New Roman" panose="02020603050405020304" pitchFamily="18" charset="0"/>
              </a:endParaRPr>
            </a:p>
          </p:txBody>
        </p:sp>
        <p:sp>
          <p:nvSpPr>
            <p:cNvPr id="33" name="TextBox 32">
              <a:extLst>
                <a:ext uri="{FF2B5EF4-FFF2-40B4-BE49-F238E27FC236}">
                  <a16:creationId xmlns:a16="http://schemas.microsoft.com/office/drawing/2014/main" id="{00244648-2B09-4FF2-9960-0A7E3C91AC29}"/>
                </a:ext>
              </a:extLst>
            </p:cNvPr>
            <p:cNvSpPr txBox="1"/>
            <p:nvPr/>
          </p:nvSpPr>
          <p:spPr>
            <a:xfrm>
              <a:off x="827584" y="2498766"/>
              <a:ext cx="537327" cy="261610"/>
            </a:xfrm>
            <a:prstGeom prst="rect">
              <a:avLst/>
            </a:prstGeom>
            <a:noFill/>
          </p:spPr>
          <p:txBody>
            <a:bodyPr wrap="none" rtlCol="0">
              <a:spAutoFit/>
            </a:bodyPr>
            <a:lstStyle/>
            <a:p>
              <a:r>
                <a:rPr lang="en-US" altLang="zh-CN" sz="1100" dirty="0">
                  <a:latin typeface="Times New Roman" panose="02020603050405020304" pitchFamily="18" charset="0"/>
                  <a:cs typeface="Times New Roman" panose="02020603050405020304" pitchFamily="18" charset="0"/>
                </a:rPr>
                <a:t>80000</a:t>
              </a:r>
              <a:endParaRPr lang="en-US" sz="1100" dirty="0">
                <a:latin typeface="Times New Roman" panose="02020603050405020304" pitchFamily="18" charset="0"/>
                <a:cs typeface="Times New Roman" panose="02020603050405020304" pitchFamily="18" charset="0"/>
              </a:endParaRPr>
            </a:p>
          </p:txBody>
        </p:sp>
        <p:sp>
          <p:nvSpPr>
            <p:cNvPr id="34" name="TextBox 33">
              <a:extLst>
                <a:ext uri="{FF2B5EF4-FFF2-40B4-BE49-F238E27FC236}">
                  <a16:creationId xmlns:a16="http://schemas.microsoft.com/office/drawing/2014/main" id="{C9FC9932-C5A6-46E1-ACA0-4F837E26C816}"/>
                </a:ext>
              </a:extLst>
            </p:cNvPr>
            <p:cNvSpPr txBox="1"/>
            <p:nvPr/>
          </p:nvSpPr>
          <p:spPr>
            <a:xfrm>
              <a:off x="1752653" y="2498766"/>
              <a:ext cx="607859" cy="261610"/>
            </a:xfrm>
            <a:prstGeom prst="rect">
              <a:avLst/>
            </a:prstGeom>
            <a:noFill/>
          </p:spPr>
          <p:txBody>
            <a:bodyPr wrap="none" rtlCol="0">
              <a:spAutoFit/>
            </a:bodyPr>
            <a:lstStyle/>
            <a:p>
              <a:r>
                <a:rPr lang="en-US" altLang="zh-CN" sz="1100" dirty="0">
                  <a:latin typeface="Times New Roman" panose="02020603050405020304" pitchFamily="18" charset="0"/>
                  <a:cs typeface="Times New Roman" panose="02020603050405020304" pitchFamily="18" charset="0"/>
                </a:rPr>
                <a:t>100000</a:t>
              </a:r>
              <a:endParaRPr lang="en-US" sz="1100" dirty="0">
                <a:latin typeface="Times New Roman" panose="02020603050405020304" pitchFamily="18" charset="0"/>
                <a:cs typeface="Times New Roman" panose="02020603050405020304" pitchFamily="18" charset="0"/>
              </a:endParaRPr>
            </a:p>
          </p:txBody>
        </p:sp>
        <p:sp>
          <p:nvSpPr>
            <p:cNvPr id="35" name="TextBox 34">
              <a:extLst>
                <a:ext uri="{FF2B5EF4-FFF2-40B4-BE49-F238E27FC236}">
                  <a16:creationId xmlns:a16="http://schemas.microsoft.com/office/drawing/2014/main" id="{989172C7-2EE1-4D85-A7C7-203448666E4C}"/>
                </a:ext>
              </a:extLst>
            </p:cNvPr>
            <p:cNvSpPr txBox="1"/>
            <p:nvPr/>
          </p:nvSpPr>
          <p:spPr>
            <a:xfrm>
              <a:off x="2766878" y="2492896"/>
              <a:ext cx="607859" cy="261610"/>
            </a:xfrm>
            <a:prstGeom prst="rect">
              <a:avLst/>
            </a:prstGeom>
            <a:noFill/>
          </p:spPr>
          <p:txBody>
            <a:bodyPr wrap="none" rtlCol="0">
              <a:spAutoFit/>
            </a:bodyPr>
            <a:lstStyle/>
            <a:p>
              <a:r>
                <a:rPr lang="en-US" altLang="zh-CN" sz="1100" dirty="0">
                  <a:latin typeface="Times New Roman" panose="02020603050405020304" pitchFamily="18" charset="0"/>
                  <a:cs typeface="Times New Roman" panose="02020603050405020304" pitchFamily="18" charset="0"/>
                </a:rPr>
                <a:t>120000</a:t>
              </a:r>
              <a:endParaRPr lang="en-US" sz="1100" dirty="0">
                <a:latin typeface="Times New Roman" panose="02020603050405020304" pitchFamily="18" charset="0"/>
                <a:cs typeface="Times New Roman" panose="02020603050405020304" pitchFamily="18" charset="0"/>
              </a:endParaRPr>
            </a:p>
          </p:txBody>
        </p:sp>
        <p:pic>
          <p:nvPicPr>
            <p:cNvPr id="36" name="Picture 35">
              <a:extLst>
                <a:ext uri="{FF2B5EF4-FFF2-40B4-BE49-F238E27FC236}">
                  <a16:creationId xmlns:a16="http://schemas.microsoft.com/office/drawing/2014/main" id="{3276280B-97B0-4F5D-9322-2031BEB56E04}"/>
                </a:ext>
              </a:extLst>
            </p:cNvPr>
            <p:cNvPicPr>
              <a:picLocks/>
            </p:cNvPicPr>
            <p:nvPr/>
          </p:nvPicPr>
          <p:blipFill rotWithShape="1">
            <a:blip r:embed="rId10">
              <a:extLst>
                <a:ext uri="{28A0092B-C50C-407E-A947-70E740481C1C}">
                  <a14:useLocalDpi xmlns:a14="http://schemas.microsoft.com/office/drawing/2010/main" val="0"/>
                </a:ext>
              </a:extLst>
            </a:blip>
            <a:srcRect l="20866" t="-267" r="60085" b="50267"/>
            <a:stretch/>
          </p:blipFill>
          <p:spPr>
            <a:xfrm>
              <a:off x="3574923" y="1650504"/>
              <a:ext cx="914400" cy="914400"/>
            </a:xfrm>
            <a:prstGeom prst="rect">
              <a:avLst/>
            </a:prstGeom>
          </p:spPr>
        </p:pic>
        <p:sp>
          <p:nvSpPr>
            <p:cNvPr id="37" name="TextBox 36">
              <a:extLst>
                <a:ext uri="{FF2B5EF4-FFF2-40B4-BE49-F238E27FC236}">
                  <a16:creationId xmlns:a16="http://schemas.microsoft.com/office/drawing/2014/main" id="{C46542A8-9075-4C47-866D-CD4D668CFF95}"/>
                </a:ext>
              </a:extLst>
            </p:cNvPr>
            <p:cNvSpPr txBox="1"/>
            <p:nvPr/>
          </p:nvSpPr>
          <p:spPr>
            <a:xfrm>
              <a:off x="3748117" y="2494682"/>
              <a:ext cx="607859" cy="261610"/>
            </a:xfrm>
            <a:prstGeom prst="rect">
              <a:avLst/>
            </a:prstGeom>
            <a:noFill/>
          </p:spPr>
          <p:txBody>
            <a:bodyPr wrap="none" rtlCol="0">
              <a:spAutoFit/>
            </a:bodyPr>
            <a:lstStyle/>
            <a:p>
              <a:r>
                <a:rPr lang="en-US" altLang="zh-CN" sz="1100" dirty="0">
                  <a:latin typeface="Times New Roman" panose="02020603050405020304" pitchFamily="18" charset="0"/>
                  <a:cs typeface="Times New Roman" panose="02020603050405020304" pitchFamily="18" charset="0"/>
                </a:rPr>
                <a:t>140000</a:t>
              </a:r>
              <a:endParaRPr lang="en-US" sz="1100" dirty="0">
                <a:latin typeface="Times New Roman" panose="02020603050405020304" pitchFamily="18" charset="0"/>
                <a:cs typeface="Times New Roman" panose="02020603050405020304" pitchFamily="18" charset="0"/>
              </a:endParaRPr>
            </a:p>
          </p:txBody>
        </p:sp>
      </p:grpSp>
      <p:sp>
        <p:nvSpPr>
          <p:cNvPr id="38" name="圆角矩形 82">
            <a:extLst>
              <a:ext uri="{FF2B5EF4-FFF2-40B4-BE49-F238E27FC236}">
                <a16:creationId xmlns:a16="http://schemas.microsoft.com/office/drawing/2014/main" id="{1E54CAFE-A652-4E37-8670-D9BD9C21B7E9}"/>
              </a:ext>
            </a:extLst>
          </p:cNvPr>
          <p:cNvSpPr/>
          <p:nvPr/>
        </p:nvSpPr>
        <p:spPr>
          <a:xfrm>
            <a:off x="609265" y="2150155"/>
            <a:ext cx="5577276" cy="3143028"/>
          </a:xfrm>
          <a:prstGeom prst="roundRect">
            <a:avLst>
              <a:gd name="adj" fmla="val 5949"/>
            </a:avLst>
          </a:prstGeom>
          <a:noFill/>
          <a:ln w="19050">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p>
        </p:txBody>
      </p:sp>
      <p:sp>
        <p:nvSpPr>
          <p:cNvPr id="4" name="TextBox 3">
            <a:extLst>
              <a:ext uri="{FF2B5EF4-FFF2-40B4-BE49-F238E27FC236}">
                <a16:creationId xmlns:a16="http://schemas.microsoft.com/office/drawing/2014/main" id="{E10D8C6E-C8AA-ED4D-A9FE-909ABB2EA4C2}"/>
              </a:ext>
            </a:extLst>
          </p:cNvPr>
          <p:cNvSpPr txBox="1"/>
          <p:nvPr/>
        </p:nvSpPr>
        <p:spPr>
          <a:xfrm>
            <a:off x="6457895" y="2153862"/>
            <a:ext cx="2466349" cy="3139321"/>
          </a:xfrm>
          <a:prstGeom prst="rect">
            <a:avLst/>
          </a:prstGeom>
          <a:noFill/>
          <a:ln>
            <a:solidFill>
              <a:schemeClr val="tx1"/>
            </a:solidFill>
          </a:ln>
        </p:spPr>
        <p:txBody>
          <a:bodyPr wrap="square" rtlCol="0">
            <a:spAutoFit/>
          </a:bodyPr>
          <a:lstStyle/>
          <a:p>
            <a:r>
              <a:rPr lang="en-US" b="1" dirty="0">
                <a:latin typeface="Times New Roman" panose="02020603050405020304" pitchFamily="18" charset="0"/>
                <a:cs typeface="Times New Roman" panose="02020603050405020304" pitchFamily="18" charset="0"/>
              </a:rPr>
              <a:t>GAN</a:t>
            </a: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pPr marL="285750" indent="-285750">
              <a:buFont typeface="Wingdings" pitchFamily="2" charset="2"/>
              <a:buChar char="Ø"/>
            </a:pPr>
            <a:r>
              <a:rPr lang="en-US" dirty="0">
                <a:latin typeface="Times New Roman" panose="02020603050405020304" pitchFamily="18" charset="0"/>
                <a:cs typeface="Times New Roman" panose="02020603050405020304" pitchFamily="18" charset="0"/>
              </a:rPr>
              <a:t>It take about </a:t>
            </a:r>
            <a:r>
              <a:rPr lang="en-US" b="1" dirty="0">
                <a:latin typeface="Times New Roman" panose="02020603050405020304" pitchFamily="18" charset="0"/>
                <a:cs typeface="Times New Roman" panose="02020603050405020304" pitchFamily="18" charset="0"/>
              </a:rPr>
              <a:t>12 hours</a:t>
            </a:r>
            <a:r>
              <a:rPr lang="en-US" dirty="0">
                <a:latin typeface="Times New Roman" panose="02020603050405020304" pitchFamily="18" charset="0"/>
                <a:cs typeface="Times New Roman" panose="02020603050405020304" pitchFamily="18" charset="0"/>
              </a:rPr>
              <a:t> to run the GAN. </a:t>
            </a:r>
          </a:p>
          <a:p>
            <a:endParaRPr lang="en-US" dirty="0">
              <a:latin typeface="Times New Roman" panose="02020603050405020304" pitchFamily="18" charset="0"/>
              <a:cs typeface="Times New Roman" panose="02020603050405020304" pitchFamily="18" charset="0"/>
            </a:endParaRPr>
          </a:p>
          <a:p>
            <a:pPr marL="285750" indent="-285750">
              <a:buFont typeface="Wingdings" pitchFamily="2" charset="2"/>
              <a:buChar char="Ø"/>
            </a:pPr>
            <a:r>
              <a:rPr lang="en-US" dirty="0">
                <a:latin typeface="Times New Roman" panose="02020603050405020304" pitchFamily="18" charset="0"/>
                <a:cs typeface="Times New Roman" panose="02020603050405020304" pitchFamily="18" charset="0"/>
              </a:rPr>
              <a:t>Finally, 100 images were chosen to use in the YOLOv5 model.</a:t>
            </a:r>
          </a:p>
        </p:txBody>
      </p:sp>
    </p:spTree>
    <p:extLst>
      <p:ext uri="{BB962C8B-B14F-4D97-AF65-F5344CB8AC3E}">
        <p14:creationId xmlns:p14="http://schemas.microsoft.com/office/powerpoint/2010/main" val="35017189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2718" y="817001"/>
            <a:ext cx="1828800" cy="715962"/>
          </a:xfrm>
        </p:spPr>
        <p:txBody>
          <a:bodyPr>
            <a:normAutofit/>
          </a:bodyPr>
          <a:lstStyle/>
          <a:p>
            <a:pPr algn="l"/>
            <a:r>
              <a:rPr lang="en-US" sz="2400" dirty="0">
                <a:latin typeface="Times New Roman" panose="02020603050405020304" pitchFamily="18" charset="0"/>
                <a:cs typeface="Times New Roman" panose="02020603050405020304" pitchFamily="18" charset="0"/>
              </a:rPr>
              <a:t>Results</a:t>
            </a:r>
          </a:p>
        </p:txBody>
      </p:sp>
      <p:pic>
        <p:nvPicPr>
          <p:cNvPr id="39" name="Picture 38">
            <a:extLst>
              <a:ext uri="{FF2B5EF4-FFF2-40B4-BE49-F238E27FC236}">
                <a16:creationId xmlns:a16="http://schemas.microsoft.com/office/drawing/2014/main" id="{3EC76A49-8AE1-1F42-B5E6-39F34DCE4E4F}"/>
              </a:ext>
            </a:extLst>
          </p:cNvPr>
          <p:cNvPicPr>
            <a:picLocks/>
          </p:cNvPicPr>
          <p:nvPr/>
        </p:nvPicPr>
        <p:blipFill rotWithShape="1">
          <a:blip r:embed="rId3">
            <a:extLst>
              <a:ext uri="{28A0092B-C50C-407E-A947-70E740481C1C}">
                <a14:useLocalDpi xmlns:a14="http://schemas.microsoft.com/office/drawing/2010/main" val="0"/>
              </a:ext>
            </a:extLst>
          </a:blip>
          <a:srcRect l="20866" t="-267" r="60085" b="50267"/>
          <a:stretch/>
        </p:blipFill>
        <p:spPr>
          <a:xfrm>
            <a:off x="3200400" y="1752600"/>
            <a:ext cx="2362199" cy="2362199"/>
          </a:xfrm>
          <a:prstGeom prst="rect">
            <a:avLst/>
          </a:prstGeom>
        </p:spPr>
      </p:pic>
      <p:sp>
        <p:nvSpPr>
          <p:cNvPr id="41" name="Oval 40">
            <a:extLst>
              <a:ext uri="{FF2B5EF4-FFF2-40B4-BE49-F238E27FC236}">
                <a16:creationId xmlns:a16="http://schemas.microsoft.com/office/drawing/2014/main" id="{21248DD7-0061-044C-8026-E1BAFC03B4DE}"/>
              </a:ext>
            </a:extLst>
          </p:cNvPr>
          <p:cNvSpPr/>
          <p:nvPr/>
        </p:nvSpPr>
        <p:spPr>
          <a:xfrm>
            <a:off x="3505199" y="1790071"/>
            <a:ext cx="323055" cy="2304256"/>
          </a:xfrm>
          <a:prstGeom prst="ellipse">
            <a:avLst/>
          </a:prstGeom>
          <a:no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99218BCE-802E-BA4A-A7F1-1132B659935C}"/>
              </a:ext>
            </a:extLst>
          </p:cNvPr>
          <p:cNvSpPr/>
          <p:nvPr/>
        </p:nvSpPr>
        <p:spPr>
          <a:xfrm>
            <a:off x="3689585" y="1960727"/>
            <a:ext cx="1873013" cy="230942"/>
          </a:xfrm>
          <a:prstGeom prst="ellipse">
            <a:avLst/>
          </a:prstGeom>
          <a:no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3" name="Picture 42">
            <a:extLst>
              <a:ext uri="{FF2B5EF4-FFF2-40B4-BE49-F238E27FC236}">
                <a16:creationId xmlns:a16="http://schemas.microsoft.com/office/drawing/2014/main" id="{0F83004B-4645-7846-9D9F-BBBD59179BB2}"/>
              </a:ext>
            </a:extLst>
          </p:cNvPr>
          <p:cNvPicPr>
            <a:picLocks/>
          </p:cNvPicPr>
          <p:nvPr/>
        </p:nvPicPr>
        <p:blipFill rotWithShape="1">
          <a:blip r:embed="rId4">
            <a:extLst>
              <a:ext uri="{28A0092B-C50C-407E-A947-70E740481C1C}">
                <a14:useLocalDpi xmlns:a14="http://schemas.microsoft.com/office/drawing/2010/main" val="0"/>
              </a:ext>
            </a:extLst>
          </a:blip>
          <a:srcRect r="79830" b="49725"/>
          <a:stretch/>
        </p:blipFill>
        <p:spPr>
          <a:xfrm>
            <a:off x="609600" y="1761100"/>
            <a:ext cx="2362199" cy="2362199"/>
          </a:xfrm>
          <a:prstGeom prst="rect">
            <a:avLst/>
          </a:prstGeom>
        </p:spPr>
      </p:pic>
      <p:sp>
        <p:nvSpPr>
          <p:cNvPr id="6" name="TextBox 5">
            <a:extLst>
              <a:ext uri="{FF2B5EF4-FFF2-40B4-BE49-F238E27FC236}">
                <a16:creationId xmlns:a16="http://schemas.microsoft.com/office/drawing/2014/main" id="{9A75D9C5-7298-0941-A8D1-666A2F565DCA}"/>
              </a:ext>
            </a:extLst>
          </p:cNvPr>
          <p:cNvSpPr txBox="1"/>
          <p:nvPr/>
        </p:nvSpPr>
        <p:spPr>
          <a:xfrm>
            <a:off x="1348249" y="4386870"/>
            <a:ext cx="933269"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0 epoch</a:t>
            </a:r>
          </a:p>
        </p:txBody>
      </p:sp>
      <p:sp>
        <p:nvSpPr>
          <p:cNvPr id="44" name="TextBox 43">
            <a:extLst>
              <a:ext uri="{FF2B5EF4-FFF2-40B4-BE49-F238E27FC236}">
                <a16:creationId xmlns:a16="http://schemas.microsoft.com/office/drawing/2014/main" id="{37DB71CB-EE4A-1C42-92AF-3CA9EFE2B1F6}"/>
              </a:ext>
            </a:extLst>
          </p:cNvPr>
          <p:cNvSpPr txBox="1"/>
          <p:nvPr/>
        </p:nvSpPr>
        <p:spPr>
          <a:xfrm>
            <a:off x="3887356" y="4386870"/>
            <a:ext cx="1460656"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20000 epochs</a:t>
            </a:r>
          </a:p>
        </p:txBody>
      </p:sp>
      <p:sp>
        <p:nvSpPr>
          <p:cNvPr id="45" name="TextBox 44">
            <a:extLst>
              <a:ext uri="{FF2B5EF4-FFF2-40B4-BE49-F238E27FC236}">
                <a16:creationId xmlns:a16="http://schemas.microsoft.com/office/drawing/2014/main" id="{240F450D-F204-0A49-BD61-604C159D924A}"/>
              </a:ext>
            </a:extLst>
          </p:cNvPr>
          <p:cNvSpPr txBox="1"/>
          <p:nvPr/>
        </p:nvSpPr>
        <p:spPr>
          <a:xfrm>
            <a:off x="6357388" y="4390339"/>
            <a:ext cx="1229824"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Real image</a:t>
            </a:r>
          </a:p>
        </p:txBody>
      </p:sp>
      <p:sp>
        <p:nvSpPr>
          <p:cNvPr id="3" name="TextBox 2">
            <a:extLst>
              <a:ext uri="{FF2B5EF4-FFF2-40B4-BE49-F238E27FC236}">
                <a16:creationId xmlns:a16="http://schemas.microsoft.com/office/drawing/2014/main" id="{D50989FE-B7C1-0546-B837-E2ED61A0AA8B}"/>
              </a:ext>
            </a:extLst>
          </p:cNvPr>
          <p:cNvSpPr txBox="1"/>
          <p:nvPr/>
        </p:nvSpPr>
        <p:spPr>
          <a:xfrm>
            <a:off x="609600" y="4871150"/>
            <a:ext cx="7543800" cy="1200329"/>
          </a:xfrm>
          <a:prstGeom prst="rect">
            <a:avLst/>
          </a:prstGeom>
          <a:noFill/>
          <a:ln>
            <a:solidFill>
              <a:schemeClr val="tx1"/>
            </a:solidFill>
          </a:ln>
        </p:spPr>
        <p:txBody>
          <a:bodyPr wrap="square" rtlCol="0">
            <a:spAutoFit/>
          </a:bodyPr>
          <a:lstStyle/>
          <a:p>
            <a:r>
              <a:rPr lang="en-US" b="1" dirty="0">
                <a:latin typeface="Times New Roman" panose="02020603050405020304" pitchFamily="18" charset="0"/>
                <a:cs typeface="Times New Roman" panose="02020603050405020304" pitchFamily="18" charset="0"/>
              </a:rPr>
              <a:t>GAN</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0 epoch: The fake image was consisted of random noise.</a:t>
            </a:r>
          </a:p>
          <a:p>
            <a:r>
              <a:rPr lang="en-US" dirty="0">
                <a:latin typeface="Times New Roman" panose="02020603050405020304" pitchFamily="18" charset="0"/>
                <a:cs typeface="Times New Roman" panose="02020603050405020304" pitchFamily="18" charset="0"/>
              </a:rPr>
              <a:t>20000: The fake image was similar to the real image.</a:t>
            </a:r>
          </a:p>
        </p:txBody>
      </p:sp>
      <p:pic>
        <p:nvPicPr>
          <p:cNvPr id="8" name="Picture 7">
            <a:extLst>
              <a:ext uri="{FF2B5EF4-FFF2-40B4-BE49-F238E27FC236}">
                <a16:creationId xmlns:a16="http://schemas.microsoft.com/office/drawing/2014/main" id="{CCF25FEF-504D-0D4D-BD27-16194B595288}"/>
              </a:ext>
            </a:extLst>
          </p:cNvPr>
          <p:cNvPicPr>
            <a:picLocks/>
          </p:cNvPicPr>
          <p:nvPr/>
        </p:nvPicPr>
        <p:blipFill rotWithShape="1">
          <a:blip r:embed="rId5">
            <a:extLst>
              <a:ext uri="{28A0092B-C50C-407E-A947-70E740481C1C}">
                <a14:useLocalDpi xmlns:a14="http://schemas.microsoft.com/office/drawing/2010/main" val="0"/>
              </a:ext>
            </a:extLst>
          </a:blip>
          <a:srcRect t="50000"/>
          <a:stretch/>
        </p:blipFill>
        <p:spPr>
          <a:xfrm>
            <a:off x="5867398" y="1761100"/>
            <a:ext cx="2359152" cy="2359152"/>
          </a:xfrm>
          <a:prstGeom prst="rect">
            <a:avLst/>
          </a:prstGeom>
        </p:spPr>
      </p:pic>
      <p:sp>
        <p:nvSpPr>
          <p:cNvPr id="17" name="Oval 16">
            <a:extLst>
              <a:ext uri="{FF2B5EF4-FFF2-40B4-BE49-F238E27FC236}">
                <a16:creationId xmlns:a16="http://schemas.microsoft.com/office/drawing/2014/main" id="{2D236D97-4E0A-0A4B-8979-9EA42A300F6C}"/>
              </a:ext>
            </a:extLst>
          </p:cNvPr>
          <p:cNvSpPr/>
          <p:nvPr/>
        </p:nvSpPr>
        <p:spPr>
          <a:xfrm>
            <a:off x="5945188" y="1752600"/>
            <a:ext cx="323055" cy="2304256"/>
          </a:xfrm>
          <a:prstGeom prst="ellipse">
            <a:avLst/>
          </a:prstGeom>
          <a:no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9BD98F73-2E3E-D540-96A8-3D729F603E23}"/>
              </a:ext>
            </a:extLst>
          </p:cNvPr>
          <p:cNvSpPr/>
          <p:nvPr/>
        </p:nvSpPr>
        <p:spPr>
          <a:xfrm>
            <a:off x="6237136" y="3198058"/>
            <a:ext cx="1989414" cy="459542"/>
          </a:xfrm>
          <a:prstGeom prst="ellipse">
            <a:avLst/>
          </a:prstGeom>
          <a:no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376538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61AC12E-699C-2E4E-B002-5267B46CD4F1}"/>
              </a:ext>
            </a:extLst>
          </p:cNvPr>
          <p:cNvSpPr txBox="1"/>
          <p:nvPr/>
        </p:nvSpPr>
        <p:spPr>
          <a:xfrm>
            <a:off x="452718" y="3843472"/>
            <a:ext cx="3621276" cy="1754326"/>
          </a:xfrm>
          <a:prstGeom prst="rect">
            <a:avLst/>
          </a:prstGeom>
          <a:noFill/>
          <a:ln>
            <a:solidFill>
              <a:schemeClr val="tx1"/>
            </a:solidFill>
          </a:ln>
        </p:spPr>
        <p:txBody>
          <a:bodyPr wrap="square" rtlCol="0">
            <a:spAutoFit/>
          </a:bodyPr>
          <a:lstStyle/>
          <a:p>
            <a:pPr>
              <a:buFont typeface="Arial" pitchFamily="34" charset="0"/>
              <a:buAutoNum type="alphaLcParenBoth"/>
            </a:pPr>
            <a:r>
              <a:rPr lang="en-US" dirty="0">
                <a:latin typeface="Times New Roman" panose="02020603050405020304" pitchFamily="18" charset="0"/>
                <a:cs typeface="Times New Roman" panose="02020603050405020304" pitchFamily="18" charset="0"/>
              </a:rPr>
              <a:t> The first release annotated by DSPS: 0.581</a:t>
            </a:r>
          </a:p>
          <a:p>
            <a:pPr>
              <a:buFont typeface="Arial" pitchFamily="34" charset="0"/>
              <a:buAutoNum type="alphaLcParenBoth"/>
            </a:pPr>
            <a:r>
              <a:rPr lang="en-US" dirty="0">
                <a:latin typeface="Times New Roman" panose="02020603050405020304" pitchFamily="18" charset="0"/>
                <a:cs typeface="Times New Roman" panose="02020603050405020304" pitchFamily="18" charset="0"/>
              </a:rPr>
              <a:t> +the second release annotated by team members: 0.576</a:t>
            </a:r>
          </a:p>
          <a:p>
            <a:pPr>
              <a:buFont typeface="Arial" pitchFamily="34" charset="0"/>
              <a:buAutoNum type="alphaLcParenBoth"/>
            </a:pPr>
            <a:r>
              <a:rPr lang="en-US" dirty="0">
                <a:latin typeface="Times New Roman" panose="02020603050405020304" pitchFamily="18" charset="0"/>
                <a:cs typeface="Times New Roman" panose="02020603050405020304" pitchFamily="18" charset="0"/>
              </a:rPr>
              <a:t> +the selected 100 fake images: 0.633</a:t>
            </a:r>
          </a:p>
        </p:txBody>
      </p:sp>
      <p:sp>
        <p:nvSpPr>
          <p:cNvPr id="2" name="Title 1"/>
          <p:cNvSpPr>
            <a:spLocks noGrp="1"/>
          </p:cNvSpPr>
          <p:nvPr>
            <p:ph type="title"/>
          </p:nvPr>
        </p:nvSpPr>
        <p:spPr>
          <a:xfrm>
            <a:off x="452718" y="817001"/>
            <a:ext cx="7012465" cy="715962"/>
          </a:xfrm>
        </p:spPr>
        <p:txBody>
          <a:bodyPr>
            <a:normAutofit/>
          </a:bodyPr>
          <a:lstStyle/>
          <a:p>
            <a:pPr algn="l"/>
            <a:r>
              <a:rPr lang="en-US" sz="2400" dirty="0">
                <a:latin typeface="Times New Roman" panose="02020603050405020304" pitchFamily="18" charset="0"/>
                <a:cs typeface="Times New Roman" panose="02020603050405020304" pitchFamily="18" charset="0"/>
              </a:rPr>
              <a:t>Performance Comparison using DSPS Test Dataset</a:t>
            </a:r>
          </a:p>
        </p:txBody>
      </p:sp>
      <p:pic>
        <p:nvPicPr>
          <p:cNvPr id="6" name="Picture 5" descr="F1 score of different datasets: ($a$) The first release annotated by DSPS; ($b$) add the second release annotated by author on (a); ($c$) add the selected 100 fake image on (b).">
            <a:extLst>
              <a:ext uri="{FF2B5EF4-FFF2-40B4-BE49-F238E27FC236}">
                <a16:creationId xmlns:a16="http://schemas.microsoft.com/office/drawing/2014/main" id="{9AE04EB0-F4F3-4221-B696-1AD1419FC4D7}"/>
              </a:ext>
              <a:ext uri="{C183D7F6-B498-43B3-948B-1728B52AA6E4}">
                <adec:decorative xmlns:adec="http://schemas.microsoft.com/office/drawing/2017/decorative" val="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0" y="2274247"/>
            <a:ext cx="3998083" cy="2713724"/>
          </a:xfrm>
          <a:prstGeom prst="rect">
            <a:avLst/>
          </a:prstGeom>
        </p:spPr>
      </p:pic>
      <p:sp>
        <p:nvSpPr>
          <p:cNvPr id="38" name="圆角矩形 82">
            <a:extLst>
              <a:ext uri="{FF2B5EF4-FFF2-40B4-BE49-F238E27FC236}">
                <a16:creationId xmlns:a16="http://schemas.microsoft.com/office/drawing/2014/main" id="{06776200-6B5B-4623-B324-1C59DE74E0E8}"/>
              </a:ext>
            </a:extLst>
          </p:cNvPr>
          <p:cNvSpPr/>
          <p:nvPr/>
        </p:nvSpPr>
        <p:spPr>
          <a:xfrm>
            <a:off x="4365483" y="1676400"/>
            <a:ext cx="4652037" cy="4114800"/>
          </a:xfrm>
          <a:prstGeom prst="roundRect">
            <a:avLst>
              <a:gd name="adj" fmla="val 5949"/>
            </a:avLst>
          </a:prstGeom>
          <a:noFill/>
          <a:ln w="19050">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p>
        </p:txBody>
      </p:sp>
      <p:pic>
        <p:nvPicPr>
          <p:cNvPr id="5" name="Picture 4">
            <a:extLst>
              <a:ext uri="{FF2B5EF4-FFF2-40B4-BE49-F238E27FC236}">
                <a16:creationId xmlns:a16="http://schemas.microsoft.com/office/drawing/2014/main" id="{438ECA45-D0A1-074E-A883-CDF33FE99575}"/>
              </a:ext>
            </a:extLst>
          </p:cNvPr>
          <p:cNvPicPr>
            <a:picLocks noChangeAspect="1"/>
          </p:cNvPicPr>
          <p:nvPr/>
        </p:nvPicPr>
        <p:blipFill>
          <a:blip r:embed="rId4"/>
          <a:stretch>
            <a:fillRect/>
          </a:stretch>
        </p:blipFill>
        <p:spPr>
          <a:xfrm>
            <a:off x="1065634" y="5394310"/>
            <a:ext cx="708498" cy="796148"/>
          </a:xfrm>
          <a:prstGeom prst="rect">
            <a:avLst/>
          </a:prstGeom>
        </p:spPr>
      </p:pic>
      <p:pic>
        <p:nvPicPr>
          <p:cNvPr id="8" name="Picture 7">
            <a:extLst>
              <a:ext uri="{FF2B5EF4-FFF2-40B4-BE49-F238E27FC236}">
                <a16:creationId xmlns:a16="http://schemas.microsoft.com/office/drawing/2014/main" id="{47D1E69D-8C1E-5F42-9AA3-0A782A1F1A89}"/>
              </a:ext>
            </a:extLst>
          </p:cNvPr>
          <p:cNvPicPr>
            <a:picLocks noChangeAspect="1"/>
          </p:cNvPicPr>
          <p:nvPr/>
        </p:nvPicPr>
        <p:blipFill>
          <a:blip r:embed="rId5"/>
          <a:stretch>
            <a:fillRect/>
          </a:stretch>
        </p:blipFill>
        <p:spPr>
          <a:xfrm>
            <a:off x="1930920" y="5395272"/>
            <a:ext cx="701195" cy="796148"/>
          </a:xfrm>
          <a:prstGeom prst="rect">
            <a:avLst/>
          </a:prstGeom>
        </p:spPr>
      </p:pic>
      <p:sp>
        <p:nvSpPr>
          <p:cNvPr id="9" name="Rectangle 8">
            <a:extLst>
              <a:ext uri="{FF2B5EF4-FFF2-40B4-BE49-F238E27FC236}">
                <a16:creationId xmlns:a16="http://schemas.microsoft.com/office/drawing/2014/main" id="{2624361C-0C4A-9647-A6CD-B7BAE07F1DE2}"/>
              </a:ext>
            </a:extLst>
          </p:cNvPr>
          <p:cNvSpPr/>
          <p:nvPr/>
        </p:nvSpPr>
        <p:spPr>
          <a:xfrm>
            <a:off x="5101244" y="2124344"/>
            <a:ext cx="2209800" cy="3438256"/>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18AC15C5-F43E-A147-91A2-4683D22CB105}"/>
              </a:ext>
            </a:extLst>
          </p:cNvPr>
          <p:cNvSpPr txBox="1"/>
          <p:nvPr/>
        </p:nvSpPr>
        <p:spPr>
          <a:xfrm>
            <a:off x="5586487" y="5193268"/>
            <a:ext cx="1239314"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Annotation</a:t>
            </a:r>
          </a:p>
        </p:txBody>
      </p:sp>
      <p:sp>
        <p:nvSpPr>
          <p:cNvPr id="48" name="Rectangle 47">
            <a:extLst>
              <a:ext uri="{FF2B5EF4-FFF2-40B4-BE49-F238E27FC236}">
                <a16:creationId xmlns:a16="http://schemas.microsoft.com/office/drawing/2014/main" id="{94B9C405-5AFF-B94C-93A9-277385B23015}"/>
              </a:ext>
            </a:extLst>
          </p:cNvPr>
          <p:cNvSpPr/>
          <p:nvPr/>
        </p:nvSpPr>
        <p:spPr>
          <a:xfrm>
            <a:off x="7465183" y="2124344"/>
            <a:ext cx="1104900" cy="3438256"/>
          </a:xfrm>
          <a:prstGeom prst="rect">
            <a:avLst/>
          </a:prstGeom>
          <a:noFill/>
          <a:ln>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Box 48">
            <a:extLst>
              <a:ext uri="{FF2B5EF4-FFF2-40B4-BE49-F238E27FC236}">
                <a16:creationId xmlns:a16="http://schemas.microsoft.com/office/drawing/2014/main" id="{A51CEEF4-4991-AD4C-AF96-FC423CD54855}"/>
              </a:ext>
            </a:extLst>
          </p:cNvPr>
          <p:cNvSpPr txBox="1"/>
          <p:nvPr/>
        </p:nvSpPr>
        <p:spPr>
          <a:xfrm>
            <a:off x="7709643" y="5193268"/>
            <a:ext cx="684803"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GAN</a:t>
            </a:r>
          </a:p>
        </p:txBody>
      </p:sp>
      <p:sp>
        <p:nvSpPr>
          <p:cNvPr id="7" name="TextBox 6">
            <a:extLst>
              <a:ext uri="{FF2B5EF4-FFF2-40B4-BE49-F238E27FC236}">
                <a16:creationId xmlns:a16="http://schemas.microsoft.com/office/drawing/2014/main" id="{03B5DE88-6A88-E942-8035-CB2B1C223173}"/>
              </a:ext>
            </a:extLst>
          </p:cNvPr>
          <p:cNvSpPr txBox="1"/>
          <p:nvPr/>
        </p:nvSpPr>
        <p:spPr>
          <a:xfrm>
            <a:off x="452718" y="1692419"/>
            <a:ext cx="3621276" cy="1754326"/>
          </a:xfrm>
          <a:prstGeom prst="rect">
            <a:avLst/>
          </a:prstGeom>
          <a:noFill/>
          <a:ln>
            <a:solidFill>
              <a:schemeClr val="tx1"/>
            </a:solidFill>
          </a:ln>
        </p:spPr>
        <p:txBody>
          <a:bodyPr wrap="square" rtlCol="0">
            <a:spAutoFit/>
          </a:bodyPr>
          <a:lstStyle/>
          <a:p>
            <a:r>
              <a:rPr lang="en-US" b="1" dirty="0">
                <a:latin typeface="Times New Roman" panose="02020603050405020304" pitchFamily="18" charset="0"/>
                <a:cs typeface="Times New Roman" panose="02020603050405020304" pitchFamily="18" charset="0"/>
              </a:rPr>
              <a:t>Overall Process</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The addition of fake images brought an increase in the F1 score of </a:t>
            </a:r>
            <a:r>
              <a:rPr lang="en-US" dirty="0">
                <a:solidFill>
                  <a:srgbClr val="FF0000"/>
                </a:solidFill>
                <a:latin typeface="Times New Roman" panose="02020603050405020304" pitchFamily="18" charset="0"/>
                <a:cs typeface="Times New Roman" panose="02020603050405020304" pitchFamily="18" charset="0"/>
              </a:rPr>
              <a:t>0.633</a:t>
            </a:r>
            <a:r>
              <a:rPr lang="en-US" dirty="0">
                <a:latin typeface="Times New Roman" panose="02020603050405020304" pitchFamily="18" charset="0"/>
                <a:cs typeface="Times New Roman" panose="02020603050405020304" pitchFamily="18" charset="0"/>
              </a:rPr>
              <a:t> compared to the raw data accuracy of </a:t>
            </a:r>
            <a:r>
              <a:rPr lang="en-US" b="1" dirty="0">
                <a:latin typeface="Times New Roman" panose="02020603050405020304" pitchFamily="18" charset="0"/>
                <a:cs typeface="Times New Roman" panose="02020603050405020304" pitchFamily="18" charset="0"/>
              </a:rPr>
              <a:t>0.581</a:t>
            </a:r>
            <a:r>
              <a:rPr lang="en-US"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34886586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2718" y="817001"/>
            <a:ext cx="1828800" cy="715962"/>
          </a:xfrm>
        </p:spPr>
        <p:txBody>
          <a:bodyPr>
            <a:normAutofit/>
          </a:bodyPr>
          <a:lstStyle/>
          <a:p>
            <a:pPr algn="l"/>
            <a:r>
              <a:rPr lang="en-US" sz="2400" dirty="0">
                <a:latin typeface="Times New Roman" panose="02020603050405020304" pitchFamily="18" charset="0"/>
                <a:cs typeface="Times New Roman" panose="02020603050405020304" pitchFamily="18" charset="0"/>
              </a:rPr>
              <a:t>Conclusion</a:t>
            </a:r>
          </a:p>
        </p:txBody>
      </p:sp>
      <p:sp>
        <p:nvSpPr>
          <p:cNvPr id="4" name="TextBox 3">
            <a:extLst>
              <a:ext uri="{FF2B5EF4-FFF2-40B4-BE49-F238E27FC236}">
                <a16:creationId xmlns:a16="http://schemas.microsoft.com/office/drawing/2014/main" id="{09BAFD5F-10A1-AC42-B5E0-F2D36C5C862F}"/>
              </a:ext>
            </a:extLst>
          </p:cNvPr>
          <p:cNvSpPr txBox="1"/>
          <p:nvPr/>
        </p:nvSpPr>
        <p:spPr>
          <a:xfrm>
            <a:off x="533400" y="1752600"/>
            <a:ext cx="7772400" cy="3139321"/>
          </a:xfrm>
          <a:prstGeom prst="rect">
            <a:avLst/>
          </a:prstGeom>
          <a:noFill/>
        </p:spPr>
        <p:txBody>
          <a:bodyPr wrap="square" rtlCol="0">
            <a:spAutoFit/>
          </a:bodyPr>
          <a:lstStyle/>
          <a:p>
            <a:pPr>
              <a:buFont typeface="Wingdings" pitchFamily="2" charset="2"/>
              <a:buChar char="Ø"/>
            </a:pPr>
            <a:r>
              <a:rPr lang="en-US" dirty="0">
                <a:latin typeface="Times New Roman" panose="02020603050405020304" pitchFamily="18" charset="0"/>
                <a:cs typeface="Times New Roman" panose="02020603050405020304" pitchFamily="18" charset="0"/>
              </a:rPr>
              <a:t>1. </a:t>
            </a:r>
            <a:r>
              <a:rPr lang="en-US" b="1" dirty="0">
                <a:latin typeface="Times New Roman" panose="02020603050405020304" pitchFamily="18" charset="0"/>
                <a:cs typeface="Times New Roman" panose="02020603050405020304" pitchFamily="18" charset="0"/>
              </a:rPr>
              <a:t>Image preprocessing methods </a:t>
            </a:r>
            <a:r>
              <a:rPr lang="en-US" dirty="0">
                <a:latin typeface="Times New Roman" panose="02020603050405020304" pitchFamily="18" charset="0"/>
                <a:cs typeface="Times New Roman" panose="02020603050405020304" pitchFamily="18" charset="0"/>
              </a:rPr>
              <a:t>such as histogram equalization, Gaussian filter and image normalization decrease the F1 score of the test result and are not considered in the overall process.</a:t>
            </a:r>
          </a:p>
          <a:p>
            <a:pPr>
              <a:buFont typeface="Wingdings" pitchFamily="2" charset="2"/>
              <a:buChar char="Ø"/>
            </a:pPr>
            <a:endParaRPr lang="en-US" dirty="0">
              <a:latin typeface="Times New Roman" panose="02020603050405020304" pitchFamily="18" charset="0"/>
              <a:cs typeface="Times New Roman" panose="02020603050405020304" pitchFamily="18" charset="0"/>
            </a:endParaRPr>
          </a:p>
          <a:p>
            <a:pPr>
              <a:buFont typeface="Wingdings" pitchFamily="2" charset="2"/>
              <a:buChar char="Ø"/>
            </a:pPr>
            <a:r>
              <a:rPr lang="en-US" dirty="0">
                <a:latin typeface="Times New Roman" panose="02020603050405020304" pitchFamily="18" charset="0"/>
                <a:cs typeface="Times New Roman" panose="02020603050405020304" pitchFamily="18" charset="0"/>
              </a:rPr>
              <a:t>2. GAN can produce fake images to enlarge the amount of train data. Using </a:t>
            </a:r>
            <a:r>
              <a:rPr lang="en-US" b="1" dirty="0">
                <a:latin typeface="Times New Roman" panose="02020603050405020304" pitchFamily="18" charset="0"/>
                <a:cs typeface="Times New Roman" panose="02020603050405020304" pitchFamily="18" charset="0"/>
              </a:rPr>
              <a:t>GAN</a:t>
            </a:r>
            <a:r>
              <a:rPr lang="en-US" dirty="0">
                <a:latin typeface="Times New Roman" panose="02020603050405020304" pitchFamily="18" charset="0"/>
                <a:cs typeface="Times New Roman" panose="02020603050405020304" pitchFamily="18" charset="0"/>
              </a:rPr>
              <a:t> to generate more close-to-real pavement images is a cost - effective method. </a:t>
            </a:r>
          </a:p>
          <a:p>
            <a:pPr>
              <a:buFont typeface="Wingdings" pitchFamily="2" charset="2"/>
              <a:buChar char="Ø"/>
            </a:pPr>
            <a:endParaRPr lang="en-US" dirty="0">
              <a:latin typeface="Times New Roman" panose="02020603050405020304" pitchFamily="18" charset="0"/>
              <a:cs typeface="Times New Roman" panose="02020603050405020304" pitchFamily="18" charset="0"/>
            </a:endParaRPr>
          </a:p>
          <a:p>
            <a:pPr>
              <a:buFont typeface="Wingdings" pitchFamily="2" charset="2"/>
              <a:buChar char="Ø"/>
            </a:pPr>
            <a:r>
              <a:rPr lang="en-US" dirty="0">
                <a:latin typeface="Times New Roman" panose="02020603050405020304" pitchFamily="18" charset="0"/>
                <a:cs typeface="Times New Roman" panose="02020603050405020304" pitchFamily="18" charset="0"/>
              </a:rPr>
              <a:t>3. In the overall procedure, based on the YOLOv5 object detection model, the GAN gains its importance in image augmentation and promotes a better result in the pavement distress inspection.</a:t>
            </a:r>
          </a:p>
          <a:p>
            <a:endParaRPr lang="en-US" dirty="0"/>
          </a:p>
        </p:txBody>
      </p:sp>
    </p:spTree>
    <p:extLst>
      <p:ext uri="{BB962C8B-B14F-4D97-AF65-F5344CB8AC3E}">
        <p14:creationId xmlns:p14="http://schemas.microsoft.com/office/powerpoint/2010/main" val="35107612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2718" y="817001"/>
            <a:ext cx="1828800" cy="715962"/>
          </a:xfrm>
        </p:spPr>
        <p:txBody>
          <a:bodyPr>
            <a:normAutofit/>
          </a:bodyPr>
          <a:lstStyle/>
          <a:p>
            <a:pPr algn="l"/>
            <a:r>
              <a:rPr lang="en-US" sz="2400" dirty="0">
                <a:latin typeface="Times New Roman" panose="02020603050405020304" pitchFamily="18" charset="0"/>
                <a:cs typeface="Times New Roman" panose="02020603050405020304" pitchFamily="18" charset="0"/>
              </a:rPr>
              <a:t>Future works</a:t>
            </a:r>
          </a:p>
        </p:txBody>
      </p:sp>
      <p:sp>
        <p:nvSpPr>
          <p:cNvPr id="4" name="TextBox 3">
            <a:extLst>
              <a:ext uri="{FF2B5EF4-FFF2-40B4-BE49-F238E27FC236}">
                <a16:creationId xmlns:a16="http://schemas.microsoft.com/office/drawing/2014/main" id="{F6C3C770-64EF-1944-B052-5B9E422134F1}"/>
              </a:ext>
            </a:extLst>
          </p:cNvPr>
          <p:cNvSpPr txBox="1"/>
          <p:nvPr/>
        </p:nvSpPr>
        <p:spPr>
          <a:xfrm>
            <a:off x="452718" y="2286000"/>
            <a:ext cx="7696200" cy="2862322"/>
          </a:xfrm>
          <a:prstGeom prst="rect">
            <a:avLst/>
          </a:prstGeom>
          <a:noFill/>
        </p:spPr>
        <p:txBody>
          <a:bodyPr wrap="square" rtlCol="0">
            <a:spAutoFit/>
          </a:bodyPr>
          <a:lstStyle/>
          <a:p>
            <a:pPr>
              <a:buFont typeface="Wingdings" pitchFamily="2" charset="2"/>
              <a:buChar char="Ø"/>
            </a:pPr>
            <a:r>
              <a:rPr lang="en-US" dirty="0">
                <a:latin typeface="Times New Roman" panose="02020603050405020304" pitchFamily="18" charset="0"/>
                <a:cs typeface="Times New Roman" panose="02020603050405020304" pitchFamily="18" charset="0"/>
              </a:rPr>
              <a:t>1. The neural network of the generator and discriminator is a linear neural network in our work. A </a:t>
            </a:r>
            <a:r>
              <a:rPr lang="en-US" b="1" dirty="0">
                <a:latin typeface="Times New Roman" panose="02020603050405020304" pitchFamily="18" charset="0"/>
                <a:cs typeface="Times New Roman" panose="02020603050405020304" pitchFamily="18" charset="0"/>
              </a:rPr>
              <a:t>convolutional neural network (CNN)</a:t>
            </a:r>
            <a:r>
              <a:rPr lang="en-US" dirty="0">
                <a:latin typeface="Times New Roman" panose="02020603050405020304" pitchFamily="18" charset="0"/>
                <a:cs typeface="Times New Roman" panose="02020603050405020304" pitchFamily="18" charset="0"/>
              </a:rPr>
              <a:t> would be considered as it is more suitable for images generating. </a:t>
            </a:r>
          </a:p>
          <a:p>
            <a:pPr>
              <a:buFont typeface="Wingdings" pitchFamily="2" charset="2"/>
              <a:buChar char="Ø"/>
            </a:pPr>
            <a:endParaRPr lang="en-US" dirty="0">
              <a:latin typeface="Times New Roman" panose="02020603050405020304" pitchFamily="18" charset="0"/>
              <a:cs typeface="Times New Roman" panose="02020603050405020304" pitchFamily="18" charset="0"/>
            </a:endParaRPr>
          </a:p>
          <a:p>
            <a:pPr>
              <a:buFont typeface="Wingdings" pitchFamily="2" charset="2"/>
              <a:buChar char="Ø"/>
            </a:pPr>
            <a:r>
              <a:rPr lang="en-US" dirty="0">
                <a:latin typeface="Times New Roman" panose="02020603050405020304" pitchFamily="18" charset="0"/>
                <a:cs typeface="Times New Roman" panose="02020603050405020304" pitchFamily="18" charset="0"/>
              </a:rPr>
              <a:t>2.</a:t>
            </a:r>
            <a:r>
              <a:rPr lang="en-US" b="1" dirty="0">
                <a:latin typeface="Times New Roman" panose="02020603050405020304" pitchFamily="18" charset="0"/>
                <a:cs typeface="Times New Roman" panose="02020603050405020304" pitchFamily="18" charset="0"/>
              </a:rPr>
              <a:t>The more pictures, the better results. </a:t>
            </a:r>
            <a:r>
              <a:rPr lang="en-US" dirty="0">
                <a:latin typeface="Times New Roman" panose="02020603050405020304" pitchFamily="18" charset="0"/>
                <a:cs typeface="Times New Roman" panose="02020603050405020304" pitchFamily="18" charset="0"/>
              </a:rPr>
              <a:t>This is because deep neural network depends a lot on the quality and quantity of images. Thus, we plan to generate more fake images using GAN to increase the accuracy.</a:t>
            </a:r>
          </a:p>
          <a:p>
            <a:pPr>
              <a:buFont typeface="Wingdings" pitchFamily="2" charset="2"/>
              <a:buChar char="Ø"/>
            </a:pPr>
            <a:endParaRPr lang="en-US" dirty="0">
              <a:latin typeface="Times New Roman" panose="02020603050405020304" pitchFamily="18" charset="0"/>
              <a:cs typeface="Times New Roman" panose="02020603050405020304" pitchFamily="18" charset="0"/>
            </a:endParaRPr>
          </a:p>
          <a:p>
            <a:pPr>
              <a:buFont typeface="Wingdings" pitchFamily="2" charset="2"/>
              <a:buChar char="Ø"/>
            </a:pPr>
            <a:r>
              <a:rPr lang="en-US" dirty="0">
                <a:latin typeface="Times New Roman" panose="02020603050405020304" pitchFamily="18" charset="0"/>
                <a:cs typeface="Times New Roman" panose="02020603050405020304" pitchFamily="18" charset="0"/>
              </a:rPr>
              <a:t>3. With more </a:t>
            </a:r>
            <a:r>
              <a:rPr lang="en-US" b="1" dirty="0">
                <a:latin typeface="Times New Roman" panose="02020603050405020304" pitchFamily="18" charset="0"/>
                <a:cs typeface="Times New Roman" panose="02020603050405020304" pitchFamily="18" charset="0"/>
              </a:rPr>
              <a:t>computing power</a:t>
            </a:r>
            <a:r>
              <a:rPr lang="en-US" dirty="0">
                <a:latin typeface="Times New Roman" panose="02020603050405020304" pitchFamily="18" charset="0"/>
                <a:cs typeface="Times New Roman" panose="02020603050405020304" pitchFamily="18" charset="0"/>
              </a:rPr>
              <a:t>, we can produce bigger and higher resolution images, which will promote the utility and advance of GAN in the Yolov5 model.</a:t>
            </a:r>
          </a:p>
        </p:txBody>
      </p:sp>
    </p:spTree>
    <p:extLst>
      <p:ext uri="{BB962C8B-B14F-4D97-AF65-F5344CB8AC3E}">
        <p14:creationId xmlns:p14="http://schemas.microsoft.com/office/powerpoint/2010/main" val="37971615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801BE54F-17EE-4C98-A398-E2B79DD5BA3F}"/>
              </a:ext>
            </a:extLst>
          </p:cNvPr>
          <p:cNvSpPr/>
          <p:nvPr/>
        </p:nvSpPr>
        <p:spPr>
          <a:xfrm>
            <a:off x="1707329" y="914400"/>
            <a:ext cx="4953000" cy="4953000"/>
          </a:xfrm>
          <a:prstGeom prst="ellipse">
            <a:avLst/>
          </a:prstGeom>
          <a:solidFill>
            <a:schemeClr val="accent3">
              <a:lumMod val="20000"/>
              <a:lumOff val="8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p:cNvSpPr txBox="1"/>
          <p:nvPr/>
        </p:nvSpPr>
        <p:spPr>
          <a:xfrm>
            <a:off x="3276600" y="1782762"/>
            <a:ext cx="2743200" cy="3671005"/>
          </a:xfrm>
          <a:prstGeom prst="rect">
            <a:avLst/>
          </a:prstGeom>
          <a:noFill/>
        </p:spPr>
        <p:txBody>
          <a:bodyPr wrap="square" rtlCol="0">
            <a:spAutoFit/>
          </a:bodyPr>
          <a:lstStyle/>
          <a:p>
            <a:pPr marL="514350" indent="-514350">
              <a:lnSpc>
                <a:spcPct val="200000"/>
              </a:lnSpc>
              <a:buFont typeface="Wingdings" panose="05000000000000000000" pitchFamily="2" charset="2"/>
              <a:buChar char="q"/>
            </a:pPr>
            <a:r>
              <a:rPr lang="en-US" sz="2400" dirty="0">
                <a:latin typeface="Arial" panose="020B0604020202020204" pitchFamily="34" charset="0"/>
                <a:cs typeface="Arial" panose="020B0604020202020204" pitchFamily="34" charset="0"/>
              </a:rPr>
              <a:t>Introduction</a:t>
            </a:r>
          </a:p>
          <a:p>
            <a:pPr marL="514350" indent="-514350">
              <a:lnSpc>
                <a:spcPct val="200000"/>
              </a:lnSpc>
              <a:buFont typeface="Wingdings" panose="05000000000000000000" pitchFamily="2" charset="2"/>
              <a:buChar char="q"/>
            </a:pPr>
            <a:r>
              <a:rPr lang="en-US" sz="2400" dirty="0">
                <a:latin typeface="Arial" panose="020B0604020202020204" pitchFamily="34" charset="0"/>
                <a:cs typeface="Arial" panose="020B0604020202020204" pitchFamily="34" charset="0"/>
              </a:rPr>
              <a:t>Data</a:t>
            </a:r>
          </a:p>
          <a:p>
            <a:pPr marL="514350" indent="-514350">
              <a:lnSpc>
                <a:spcPct val="200000"/>
              </a:lnSpc>
              <a:buFont typeface="Wingdings" panose="05000000000000000000" pitchFamily="2" charset="2"/>
              <a:buChar char="q"/>
            </a:pPr>
            <a:r>
              <a:rPr lang="en-US" sz="2400" dirty="0">
                <a:latin typeface="Arial" panose="020B0604020202020204" pitchFamily="34" charset="0"/>
                <a:cs typeface="Arial" panose="020B0604020202020204" pitchFamily="34" charset="0"/>
              </a:rPr>
              <a:t>Methodology</a:t>
            </a:r>
          </a:p>
          <a:p>
            <a:pPr marL="514350" indent="-514350">
              <a:lnSpc>
                <a:spcPct val="200000"/>
              </a:lnSpc>
              <a:buFont typeface="Wingdings" panose="05000000000000000000" pitchFamily="2" charset="2"/>
              <a:buChar char="q"/>
            </a:pPr>
            <a:r>
              <a:rPr lang="en-US" sz="2400" dirty="0">
                <a:latin typeface="Arial" panose="020B0604020202020204" pitchFamily="34" charset="0"/>
                <a:cs typeface="Arial" panose="020B0604020202020204" pitchFamily="34" charset="0"/>
              </a:rPr>
              <a:t>Results</a:t>
            </a:r>
          </a:p>
          <a:p>
            <a:pPr marL="514350" indent="-514350">
              <a:lnSpc>
                <a:spcPct val="200000"/>
              </a:lnSpc>
              <a:buFont typeface="Wingdings" panose="05000000000000000000" pitchFamily="2" charset="2"/>
              <a:buChar char="q"/>
            </a:pPr>
            <a:r>
              <a:rPr lang="en-US" sz="2400" dirty="0">
                <a:latin typeface="Arial" panose="020B0604020202020204" pitchFamily="34" charset="0"/>
                <a:cs typeface="Arial" panose="020B0604020202020204" pitchFamily="34" charset="0"/>
              </a:rPr>
              <a:t>Conclusion</a:t>
            </a:r>
          </a:p>
        </p:txBody>
      </p:sp>
      <p:sp>
        <p:nvSpPr>
          <p:cNvPr id="5" name="Oval 4">
            <a:extLst>
              <a:ext uri="{FF2B5EF4-FFF2-40B4-BE49-F238E27FC236}">
                <a16:creationId xmlns:a16="http://schemas.microsoft.com/office/drawing/2014/main" id="{E3E53935-7EBD-409E-B756-E6D5ED3B3166}"/>
              </a:ext>
            </a:extLst>
          </p:cNvPr>
          <p:cNvSpPr/>
          <p:nvPr/>
        </p:nvSpPr>
        <p:spPr>
          <a:xfrm>
            <a:off x="-1524000" y="2209800"/>
            <a:ext cx="4191000" cy="4191000"/>
          </a:xfrm>
          <a:prstGeom prst="ellipse">
            <a:avLst/>
          </a:prstGeom>
          <a:solidFill>
            <a:schemeClr val="accent2">
              <a:lumMod val="40000"/>
              <a:lumOff val="60000"/>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1">
            <a:extLst>
              <a:ext uri="{FF2B5EF4-FFF2-40B4-BE49-F238E27FC236}">
                <a16:creationId xmlns:a16="http://schemas.microsoft.com/office/drawing/2014/main" id="{7518BC9E-52E1-4F05-B318-20D3A4B4C4AF}"/>
              </a:ext>
            </a:extLst>
          </p:cNvPr>
          <p:cNvSpPr txBox="1">
            <a:spLocks/>
          </p:cNvSpPr>
          <p:nvPr/>
        </p:nvSpPr>
        <p:spPr>
          <a:xfrm>
            <a:off x="381000" y="1066800"/>
            <a:ext cx="1828800" cy="715962"/>
          </a:xfrm>
          <a:prstGeom prst="rect">
            <a:avLst/>
          </a:prstGeom>
        </p:spPr>
        <p:txBody>
          <a:bodyPr>
            <a:normAutofit/>
          </a:bodyPr>
          <a:lstStyle>
            <a:lvl1pPr algn="ctr" defTabSz="914400" rtl="0" eaLnBrk="1" latinLnBrk="0" hangingPunct="1">
              <a:spcBef>
                <a:spcPct val="0"/>
              </a:spcBef>
              <a:buNone/>
              <a:defRPr sz="4000" b="0" kern="1200" baseline="0">
                <a:solidFill>
                  <a:srgbClr val="09347A"/>
                </a:solidFill>
                <a:latin typeface="Gotham-Medium"/>
                <a:ea typeface="+mj-ea"/>
                <a:cs typeface="Gotham-Medium"/>
              </a:defRPr>
            </a:lvl1pPr>
          </a:lstStyle>
          <a:p>
            <a:pPr algn="l"/>
            <a:r>
              <a:rPr lang="en-US" sz="2400" dirty="0">
                <a:latin typeface="Times New Roman" panose="02020603050405020304" pitchFamily="18" charset="0"/>
                <a:cs typeface="Times New Roman" panose="02020603050405020304" pitchFamily="18" charset="0"/>
              </a:rPr>
              <a:t>Overview</a:t>
            </a:r>
          </a:p>
        </p:txBody>
      </p:sp>
    </p:spTree>
    <p:extLst>
      <p:ext uri="{BB962C8B-B14F-4D97-AF65-F5344CB8AC3E}">
        <p14:creationId xmlns:p14="http://schemas.microsoft.com/office/powerpoint/2010/main" val="122867800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EBEA7791-FB41-4598-B1FE-A98672F84201}"/>
              </a:ext>
            </a:extLst>
          </p:cNvPr>
          <p:cNvSpPr/>
          <p:nvPr/>
        </p:nvSpPr>
        <p:spPr>
          <a:xfrm>
            <a:off x="0" y="2523284"/>
            <a:ext cx="4953000" cy="4953000"/>
          </a:xfrm>
          <a:prstGeom prst="ellipse">
            <a:avLst/>
          </a:prstGeom>
          <a:solidFill>
            <a:schemeClr val="accent2">
              <a:lumMod val="40000"/>
              <a:lumOff val="60000"/>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Oval 2">
            <a:extLst>
              <a:ext uri="{FF2B5EF4-FFF2-40B4-BE49-F238E27FC236}">
                <a16:creationId xmlns:a16="http://schemas.microsoft.com/office/drawing/2014/main" id="{F0C774EF-3678-4E5B-8E02-98B4BB30DA78}"/>
              </a:ext>
            </a:extLst>
          </p:cNvPr>
          <p:cNvSpPr/>
          <p:nvPr/>
        </p:nvSpPr>
        <p:spPr>
          <a:xfrm>
            <a:off x="3695700" y="952500"/>
            <a:ext cx="4953000" cy="4953000"/>
          </a:xfrm>
          <a:prstGeom prst="ellipse">
            <a:avLst/>
          </a:prstGeom>
          <a:solidFill>
            <a:schemeClr val="accent3">
              <a:lumMod val="20000"/>
              <a:lumOff val="8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solidFill>
                  <a:schemeClr val="tx1"/>
                </a:solidFill>
                <a:latin typeface="Baloo" panose="03080902040302020200" pitchFamily="66" charset="77"/>
                <a:cs typeface="Baloo" panose="03080902040302020200" pitchFamily="66" charset="77"/>
              </a:rPr>
              <a:t>Any question?</a:t>
            </a:r>
          </a:p>
        </p:txBody>
      </p:sp>
      <p:sp>
        <p:nvSpPr>
          <p:cNvPr id="4" name="Title 3"/>
          <p:cNvSpPr>
            <a:spLocks noGrp="1"/>
          </p:cNvSpPr>
          <p:nvPr>
            <p:ph type="title"/>
          </p:nvPr>
        </p:nvSpPr>
        <p:spPr>
          <a:xfrm>
            <a:off x="4419600" y="1828800"/>
            <a:ext cx="3619500" cy="1362075"/>
          </a:xfrm>
        </p:spPr>
        <p:txBody>
          <a:bodyPr>
            <a:normAutofit/>
          </a:bodyPr>
          <a:lstStyle/>
          <a:p>
            <a:r>
              <a:rPr lang="en-US" sz="4400" dirty="0">
                <a:latin typeface="Modern Love Grunge" panose="020B0604020202020204" pitchFamily="82" charset="0"/>
              </a:rPr>
              <a:t>Thank You</a:t>
            </a:r>
          </a:p>
        </p:txBody>
      </p:sp>
      <p:sp>
        <p:nvSpPr>
          <p:cNvPr id="2" name="TextBox 1">
            <a:extLst>
              <a:ext uri="{FF2B5EF4-FFF2-40B4-BE49-F238E27FC236}">
                <a16:creationId xmlns:a16="http://schemas.microsoft.com/office/drawing/2014/main" id="{EB5F40B7-6099-664F-8CE0-C12FBB8E8487}"/>
              </a:ext>
            </a:extLst>
          </p:cNvPr>
          <p:cNvSpPr txBox="1"/>
          <p:nvPr/>
        </p:nvSpPr>
        <p:spPr>
          <a:xfrm>
            <a:off x="609600" y="3456920"/>
            <a:ext cx="3287451" cy="3416320"/>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Team:</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Tianjie Zhang,</a:t>
            </a:r>
          </a:p>
          <a:p>
            <a:r>
              <a:rPr lang="en-US" dirty="0">
                <a:latin typeface="Times New Roman" panose="02020603050405020304" pitchFamily="18" charset="0"/>
                <a:cs typeface="Times New Roman" panose="02020603050405020304" pitchFamily="18" charset="0"/>
              </a:rPr>
              <a:t>Steven Kim,</a:t>
            </a:r>
          </a:p>
          <a:p>
            <a:r>
              <a:rPr lang="en-US" dirty="0">
                <a:latin typeface="Times New Roman" panose="02020603050405020304" pitchFamily="18" charset="0"/>
                <a:cs typeface="Times New Roman" panose="02020603050405020304" pitchFamily="18" charset="0"/>
              </a:rPr>
              <a:t>Amanda Mullins,</a:t>
            </a:r>
          </a:p>
          <a:p>
            <a:r>
              <a:rPr lang="en-US" dirty="0">
                <a:latin typeface="Times New Roman" panose="02020603050405020304" pitchFamily="18" charset="0"/>
                <a:cs typeface="Times New Roman" panose="02020603050405020304" pitchFamily="18" charset="0"/>
              </a:rPr>
              <a:t>Yang Lu</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Boise State University</a:t>
            </a:r>
          </a:p>
          <a:p>
            <a:r>
              <a:rPr lang="en-US" dirty="0">
                <a:latin typeface="Times New Roman" panose="02020603050405020304" pitchFamily="18" charset="0"/>
                <a:cs typeface="Times New Roman" panose="02020603050405020304" pitchFamily="18" charset="0"/>
              </a:rPr>
              <a:t>Email: tjzhang@u.boisestate.edu</a:t>
            </a:r>
          </a:p>
          <a:p>
            <a:endParaRPr lang="en-US" dirty="0"/>
          </a:p>
          <a:p>
            <a:endParaRPr lang="en-US" dirty="0"/>
          </a:p>
          <a:p>
            <a:endParaRPr lang="en-US" dirty="0"/>
          </a:p>
        </p:txBody>
      </p:sp>
    </p:spTree>
    <p:extLst>
      <p:ext uri="{BB962C8B-B14F-4D97-AF65-F5344CB8AC3E}">
        <p14:creationId xmlns:p14="http://schemas.microsoft.com/office/powerpoint/2010/main" val="10024962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2718" y="817001"/>
            <a:ext cx="1828800" cy="715962"/>
          </a:xfrm>
        </p:spPr>
        <p:txBody>
          <a:bodyPr>
            <a:normAutofit/>
          </a:bodyPr>
          <a:lstStyle/>
          <a:p>
            <a:pPr algn="l"/>
            <a:r>
              <a:rPr lang="en-US" sz="2400" dirty="0">
                <a:latin typeface="Times New Roman" panose="02020603050405020304" pitchFamily="18" charset="0"/>
                <a:cs typeface="Times New Roman" panose="02020603050405020304" pitchFamily="18" charset="0"/>
              </a:rPr>
              <a:t>Introduction</a:t>
            </a:r>
          </a:p>
        </p:txBody>
      </p:sp>
      <p:sp>
        <p:nvSpPr>
          <p:cNvPr id="3" name="Content Placeholder 2"/>
          <p:cNvSpPr>
            <a:spLocks noGrp="1"/>
          </p:cNvSpPr>
          <p:nvPr>
            <p:ph idx="1"/>
          </p:nvPr>
        </p:nvSpPr>
        <p:spPr>
          <a:xfrm>
            <a:off x="488222" y="1543983"/>
            <a:ext cx="3502623" cy="3184187"/>
          </a:xfrm>
          <a:noFill/>
          <a:ln>
            <a:solidFill>
              <a:schemeClr val="tx1"/>
            </a:solidFill>
          </a:ln>
        </p:spPr>
        <p:txBody>
          <a:bodyPr>
            <a:normAutofit/>
          </a:bodyPr>
          <a:lstStyle/>
          <a:p>
            <a:pPr marL="0" indent="0">
              <a:buNone/>
            </a:pPr>
            <a:r>
              <a:rPr lang="en-US" sz="2800" b="1" dirty="0">
                <a:latin typeface="Times New Roman" panose="02020603050405020304" pitchFamily="18" charset="0"/>
                <a:cs typeface="Times New Roman" panose="02020603050405020304" pitchFamily="18" charset="0"/>
              </a:rPr>
              <a:t>Pavement distresses:</a:t>
            </a:r>
          </a:p>
          <a:p>
            <a:pPr>
              <a:buFont typeface="Wingdings" pitchFamily="2" charset="2"/>
              <a:buChar char="Ø"/>
            </a:pPr>
            <a:r>
              <a:rPr lang="en-US" sz="1800" dirty="0">
                <a:latin typeface="Times New Roman" panose="02020603050405020304" pitchFamily="18" charset="0"/>
                <a:cs typeface="Times New Roman" panose="02020603050405020304" pitchFamily="18" charset="0"/>
              </a:rPr>
              <a:t>Cracking</a:t>
            </a:r>
          </a:p>
          <a:p>
            <a:r>
              <a:rPr lang="en-US" sz="1800" dirty="0">
                <a:latin typeface="Times New Roman" panose="02020603050405020304" pitchFamily="18" charset="0"/>
                <a:cs typeface="Times New Roman" panose="02020603050405020304" pitchFamily="18" charset="0"/>
              </a:rPr>
              <a:t>alligator</a:t>
            </a:r>
          </a:p>
          <a:p>
            <a:r>
              <a:rPr lang="en-US" sz="1800" dirty="0">
                <a:latin typeface="Times New Roman" panose="02020603050405020304" pitchFamily="18" charset="0"/>
                <a:cs typeface="Times New Roman" panose="02020603050405020304" pitchFamily="18" charset="0"/>
              </a:rPr>
              <a:t>transverse</a:t>
            </a:r>
          </a:p>
          <a:p>
            <a:r>
              <a:rPr lang="en-US" sz="1800" dirty="0">
                <a:latin typeface="Times New Roman" panose="02020603050405020304" pitchFamily="18" charset="0"/>
                <a:cs typeface="Times New Roman" panose="02020603050405020304" pitchFamily="18" charset="0"/>
              </a:rPr>
              <a:t>block</a:t>
            </a:r>
          </a:p>
          <a:p>
            <a:r>
              <a:rPr lang="en-US" sz="1800" dirty="0">
                <a:latin typeface="Times New Roman" panose="02020603050405020304" pitchFamily="18" charset="0"/>
                <a:cs typeface="Times New Roman" panose="02020603050405020304" pitchFamily="18" charset="0"/>
              </a:rPr>
              <a:t>longitudinal</a:t>
            </a:r>
          </a:p>
          <a:p>
            <a:pPr algn="just">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Patching</a:t>
            </a:r>
          </a:p>
          <a:p>
            <a:pPr algn="just">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Sealing</a:t>
            </a:r>
          </a:p>
          <a:p>
            <a:pPr algn="just">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Manholes </a:t>
            </a:r>
          </a:p>
        </p:txBody>
      </p:sp>
      <p:sp>
        <p:nvSpPr>
          <p:cNvPr id="12" name="Content Placeholder 2">
            <a:extLst>
              <a:ext uri="{FF2B5EF4-FFF2-40B4-BE49-F238E27FC236}">
                <a16:creationId xmlns:a16="http://schemas.microsoft.com/office/drawing/2014/main" id="{30FC9DAB-B715-F84D-8B10-7F752431928B}"/>
              </a:ext>
            </a:extLst>
          </p:cNvPr>
          <p:cNvSpPr txBox="1">
            <a:spLocks/>
          </p:cNvSpPr>
          <p:nvPr/>
        </p:nvSpPr>
        <p:spPr>
          <a:xfrm>
            <a:off x="4919834" y="4807447"/>
            <a:ext cx="3707799" cy="1225629"/>
          </a:xfrm>
          <a:prstGeom prst="rect">
            <a:avLst/>
          </a:prstGeom>
          <a:noFill/>
          <a:ln>
            <a:solidFill>
              <a:schemeClr val="tx1"/>
            </a:solidFill>
          </a:ln>
        </p:spPr>
        <p:txBody>
          <a:bodyPr vert="horz" lIns="91440" tIns="45720" rIns="91440" bIns="45720" rtlCol="0">
            <a:normAutofit lnSpcReduction="10000"/>
          </a:bodyPr>
          <a:lstStyle>
            <a:lvl1pPr marL="342900" indent="-342900" algn="l" defTabSz="914400" rtl="0" eaLnBrk="1" latinLnBrk="0" hangingPunct="1">
              <a:spcBef>
                <a:spcPct val="20000"/>
              </a:spcBef>
              <a:buFont typeface="Arial" pitchFamily="34" charset="0"/>
              <a:buChar char="•"/>
              <a:defRPr sz="3200" kern="1200">
                <a:solidFill>
                  <a:schemeClr val="tx1">
                    <a:lumMod val="90000"/>
                    <a:lumOff val="10000"/>
                  </a:schemeClr>
                </a:solidFill>
                <a:latin typeface="Gotham-Book"/>
                <a:ea typeface="+mn-ea"/>
                <a:cs typeface="Gotham-Book"/>
              </a:defRPr>
            </a:lvl1pPr>
            <a:lvl2pPr marL="742950" indent="-285750" algn="l" defTabSz="914400" rtl="0" eaLnBrk="1" latinLnBrk="0" hangingPunct="1">
              <a:spcBef>
                <a:spcPct val="20000"/>
              </a:spcBef>
              <a:buFont typeface="Arial" pitchFamily="34" charset="0"/>
              <a:buChar char="–"/>
              <a:defRPr sz="2800" kern="1200" cap="none" baseline="0">
                <a:solidFill>
                  <a:schemeClr val="tx1">
                    <a:lumMod val="90000"/>
                    <a:lumOff val="10000"/>
                  </a:schemeClr>
                </a:solidFill>
                <a:latin typeface="Gotham-Book"/>
                <a:ea typeface="+mn-ea"/>
                <a:cs typeface="Gotham-Book"/>
              </a:defRPr>
            </a:lvl2pPr>
            <a:lvl3pPr marL="1143000" indent="-228600" algn="l" defTabSz="914400" rtl="0" eaLnBrk="1" latinLnBrk="0" hangingPunct="1">
              <a:spcBef>
                <a:spcPct val="20000"/>
              </a:spcBef>
              <a:buFont typeface="Arial" pitchFamily="34" charset="0"/>
              <a:buChar char="•"/>
              <a:defRPr sz="2400" kern="1200">
                <a:solidFill>
                  <a:schemeClr val="tx1">
                    <a:lumMod val="90000"/>
                    <a:lumOff val="10000"/>
                  </a:schemeClr>
                </a:solidFill>
                <a:latin typeface="Gotham-Book"/>
                <a:ea typeface="+mn-ea"/>
                <a:cs typeface="Gotham-Book"/>
              </a:defRPr>
            </a:lvl3pPr>
            <a:lvl4pPr marL="1600200" indent="-228600" algn="l" defTabSz="914400" rtl="0" eaLnBrk="1" latinLnBrk="0" hangingPunct="1">
              <a:spcBef>
                <a:spcPct val="20000"/>
              </a:spcBef>
              <a:buFont typeface="Arial" pitchFamily="34" charset="0"/>
              <a:buChar char="–"/>
              <a:defRPr sz="2000" kern="1200">
                <a:solidFill>
                  <a:schemeClr val="tx1">
                    <a:lumMod val="90000"/>
                    <a:lumOff val="10000"/>
                  </a:schemeClr>
                </a:solidFill>
                <a:latin typeface="Gotham-Book"/>
                <a:ea typeface="+mn-ea"/>
                <a:cs typeface="Gotham-Book"/>
              </a:defRPr>
            </a:lvl4pPr>
            <a:lvl5pPr marL="2057400" indent="-228600" algn="l" defTabSz="914400" rtl="0" eaLnBrk="1" latinLnBrk="0" hangingPunct="1">
              <a:spcBef>
                <a:spcPct val="20000"/>
              </a:spcBef>
              <a:buFont typeface="Arial" pitchFamily="34" charset="0"/>
              <a:buChar char="»"/>
              <a:defRPr sz="2000" kern="1200">
                <a:solidFill>
                  <a:schemeClr val="tx1">
                    <a:lumMod val="90000"/>
                    <a:lumOff val="10000"/>
                  </a:schemeClr>
                </a:solidFill>
                <a:latin typeface="Gotham-Book"/>
                <a:ea typeface="+mn-ea"/>
                <a:cs typeface="Gotham-Book"/>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endParaRPr lang="en-US" sz="1800" dirty="0">
              <a:solidFill>
                <a:srgbClr val="FF0000"/>
              </a:solidFill>
              <a:latin typeface="Times New Roman" panose="02020603050405020304" pitchFamily="18" charset="0"/>
              <a:cs typeface="Times New Roman" panose="02020603050405020304" pitchFamily="18" charset="0"/>
            </a:endParaRPr>
          </a:p>
          <a:p>
            <a:pPr marL="0" indent="0" algn="ctr">
              <a:buFont typeface="Arial" pitchFamily="34" charset="0"/>
              <a:buNone/>
            </a:pPr>
            <a:r>
              <a:rPr lang="en-US" sz="1800" dirty="0">
                <a:solidFill>
                  <a:srgbClr val="FF0000"/>
                </a:solidFill>
                <a:latin typeface="Times New Roman" panose="02020603050405020304" pitchFamily="18" charset="0"/>
                <a:cs typeface="Times New Roman" panose="02020603050405020304" pitchFamily="18" charset="0"/>
              </a:rPr>
              <a:t>Intelligent</a:t>
            </a:r>
            <a:r>
              <a:rPr lang="en-US" sz="1800" dirty="0">
                <a:latin typeface="Times New Roman" panose="02020603050405020304" pitchFamily="18" charset="0"/>
                <a:cs typeface="Times New Roman" panose="02020603050405020304" pitchFamily="18" charset="0"/>
              </a:rPr>
              <a:t> pavement </a:t>
            </a:r>
            <a:r>
              <a:rPr lang="en-US" sz="1800" dirty="0">
                <a:solidFill>
                  <a:srgbClr val="FF0000"/>
                </a:solidFill>
                <a:latin typeface="Times New Roman" panose="02020603050405020304" pitchFamily="18" charset="0"/>
                <a:cs typeface="Times New Roman" panose="02020603050405020304" pitchFamily="18" charset="0"/>
              </a:rPr>
              <a:t>detection</a:t>
            </a:r>
            <a:r>
              <a:rPr lang="en-US" sz="1800" dirty="0">
                <a:latin typeface="Times New Roman" panose="02020603050405020304" pitchFamily="18" charset="0"/>
                <a:cs typeface="Times New Roman" panose="02020603050405020304" pitchFamily="18" charset="0"/>
              </a:rPr>
              <a:t> </a:t>
            </a:r>
          </a:p>
          <a:p>
            <a:pPr marL="0" indent="0" algn="ctr">
              <a:buFont typeface="Arial" pitchFamily="34" charset="0"/>
              <a:buNone/>
            </a:pPr>
            <a:r>
              <a:rPr lang="en-US" sz="1800" dirty="0">
                <a:latin typeface="Times New Roman" panose="02020603050405020304" pitchFamily="18" charset="0"/>
                <a:cs typeface="Times New Roman" panose="02020603050405020304" pitchFamily="18" charset="0"/>
              </a:rPr>
              <a:t>and identification becomes a significant task.</a:t>
            </a:r>
            <a:endParaRPr lang="en-US" sz="1000" dirty="0">
              <a:latin typeface="Times New Roman" panose="02020603050405020304" pitchFamily="18" charset="0"/>
              <a:cs typeface="Times New Roman" panose="02020603050405020304" pitchFamily="18" charset="0"/>
            </a:endParaRPr>
          </a:p>
        </p:txBody>
      </p:sp>
      <p:sp>
        <p:nvSpPr>
          <p:cNvPr id="6" name="Down Arrow 5">
            <a:extLst>
              <a:ext uri="{FF2B5EF4-FFF2-40B4-BE49-F238E27FC236}">
                <a16:creationId xmlns:a16="http://schemas.microsoft.com/office/drawing/2014/main" id="{9E898D39-5EEE-0147-83AC-03ACACCEB2F8}"/>
              </a:ext>
            </a:extLst>
          </p:cNvPr>
          <p:cNvSpPr/>
          <p:nvPr/>
        </p:nvSpPr>
        <p:spPr>
          <a:xfrm>
            <a:off x="1976718" y="4821451"/>
            <a:ext cx="609600" cy="224830"/>
          </a:xfrm>
          <a:prstGeom prst="down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595683FB-8EC4-D343-A82F-8C4DEC92BB40}"/>
              </a:ext>
            </a:extLst>
          </p:cNvPr>
          <p:cNvPicPr>
            <a:picLocks/>
          </p:cNvPicPr>
          <p:nvPr/>
        </p:nvPicPr>
        <p:blipFill rotWithShape="1">
          <a:blip r:embed="rId3" cstate="print">
            <a:extLst>
              <a:ext uri="{28A0092B-C50C-407E-A947-70E740481C1C}">
                <a14:useLocalDpi xmlns:a14="http://schemas.microsoft.com/office/drawing/2010/main" val="0"/>
              </a:ext>
            </a:extLst>
          </a:blip>
          <a:srcRect t="24339" b="41779"/>
          <a:stretch/>
        </p:blipFill>
        <p:spPr>
          <a:xfrm>
            <a:off x="5091342" y="1579312"/>
            <a:ext cx="1609344" cy="950976"/>
          </a:xfrm>
          <a:prstGeom prst="rect">
            <a:avLst/>
          </a:prstGeom>
        </p:spPr>
      </p:pic>
      <p:pic>
        <p:nvPicPr>
          <p:cNvPr id="15" name="Picture 14">
            <a:extLst>
              <a:ext uri="{FF2B5EF4-FFF2-40B4-BE49-F238E27FC236}">
                <a16:creationId xmlns:a16="http://schemas.microsoft.com/office/drawing/2014/main" id="{EF719F97-25CC-1046-9A50-37A68ACC8CB8}"/>
              </a:ext>
            </a:extLst>
          </p:cNvPr>
          <p:cNvPicPr>
            <a:picLocks/>
          </p:cNvPicPr>
          <p:nvPr/>
        </p:nvPicPr>
        <p:blipFill rotWithShape="1">
          <a:blip r:embed="rId4" cstate="print">
            <a:extLst>
              <a:ext uri="{28A0092B-C50C-407E-A947-70E740481C1C}">
                <a14:useLocalDpi xmlns:a14="http://schemas.microsoft.com/office/drawing/2010/main" val="0"/>
              </a:ext>
            </a:extLst>
          </a:blip>
          <a:srcRect t="48672" b="217"/>
          <a:stretch/>
        </p:blipFill>
        <p:spPr>
          <a:xfrm>
            <a:off x="5083079" y="2717981"/>
            <a:ext cx="1609344" cy="950976"/>
          </a:xfrm>
          <a:prstGeom prst="rect">
            <a:avLst/>
          </a:prstGeom>
        </p:spPr>
      </p:pic>
      <p:pic>
        <p:nvPicPr>
          <p:cNvPr id="17" name="Picture 16">
            <a:extLst>
              <a:ext uri="{FF2B5EF4-FFF2-40B4-BE49-F238E27FC236}">
                <a16:creationId xmlns:a16="http://schemas.microsoft.com/office/drawing/2014/main" id="{7815B376-8B6D-AD4E-9F24-60783907E85E}"/>
              </a:ext>
            </a:extLst>
          </p:cNvPr>
          <p:cNvPicPr>
            <a:picLocks/>
          </p:cNvPicPr>
          <p:nvPr/>
        </p:nvPicPr>
        <p:blipFill rotWithShape="1">
          <a:blip r:embed="rId5" cstate="print">
            <a:extLst>
              <a:ext uri="{28A0092B-C50C-407E-A947-70E740481C1C}">
                <a14:useLocalDpi xmlns:a14="http://schemas.microsoft.com/office/drawing/2010/main" val="0"/>
              </a:ext>
            </a:extLst>
          </a:blip>
          <a:srcRect t="28533" b="36042"/>
          <a:stretch/>
        </p:blipFill>
        <p:spPr>
          <a:xfrm>
            <a:off x="6872305" y="1579491"/>
            <a:ext cx="1609344" cy="950976"/>
          </a:xfrm>
          <a:prstGeom prst="rect">
            <a:avLst/>
          </a:prstGeom>
        </p:spPr>
      </p:pic>
      <p:pic>
        <p:nvPicPr>
          <p:cNvPr id="19" name="Picture 18">
            <a:extLst>
              <a:ext uri="{FF2B5EF4-FFF2-40B4-BE49-F238E27FC236}">
                <a16:creationId xmlns:a16="http://schemas.microsoft.com/office/drawing/2014/main" id="{853069AC-9B94-1E40-BC7E-AF566F787141}"/>
              </a:ext>
            </a:extLst>
          </p:cNvPr>
          <p:cNvPicPr>
            <a:picLocks/>
          </p:cNvPicPr>
          <p:nvPr/>
        </p:nvPicPr>
        <p:blipFill rotWithShape="1">
          <a:blip r:embed="rId6" cstate="print">
            <a:extLst>
              <a:ext uri="{28A0092B-C50C-407E-A947-70E740481C1C}">
                <a14:useLocalDpi xmlns:a14="http://schemas.microsoft.com/office/drawing/2010/main" val="0"/>
              </a:ext>
            </a:extLst>
          </a:blip>
          <a:srcRect b="49858"/>
          <a:stretch/>
        </p:blipFill>
        <p:spPr>
          <a:xfrm>
            <a:off x="6865924" y="2721555"/>
            <a:ext cx="1609344" cy="950976"/>
          </a:xfrm>
          <a:prstGeom prst="rect">
            <a:avLst/>
          </a:prstGeom>
        </p:spPr>
      </p:pic>
      <p:sp>
        <p:nvSpPr>
          <p:cNvPr id="16" name="TextBox 15">
            <a:extLst>
              <a:ext uri="{FF2B5EF4-FFF2-40B4-BE49-F238E27FC236}">
                <a16:creationId xmlns:a16="http://schemas.microsoft.com/office/drawing/2014/main" id="{565DA979-0D85-4942-9E4A-84BDE3156D31}"/>
              </a:ext>
            </a:extLst>
          </p:cNvPr>
          <p:cNvSpPr txBox="1"/>
          <p:nvPr/>
        </p:nvSpPr>
        <p:spPr>
          <a:xfrm>
            <a:off x="7676977" y="3668957"/>
            <a:ext cx="990600" cy="246221"/>
          </a:xfrm>
          <a:prstGeom prst="rect">
            <a:avLst/>
          </a:prstGeom>
          <a:noFill/>
        </p:spPr>
        <p:txBody>
          <a:bodyPr wrap="square">
            <a:spAutoFit/>
          </a:bodyPr>
          <a:lstStyle/>
          <a:p>
            <a:r>
              <a:rPr lang="en-US" sz="1000" dirty="0"/>
              <a:t>From: DSPS22</a:t>
            </a:r>
          </a:p>
        </p:txBody>
      </p:sp>
      <p:sp>
        <p:nvSpPr>
          <p:cNvPr id="18" name="圆角矩形 82">
            <a:extLst>
              <a:ext uri="{FF2B5EF4-FFF2-40B4-BE49-F238E27FC236}">
                <a16:creationId xmlns:a16="http://schemas.microsoft.com/office/drawing/2014/main" id="{403402F4-F78C-4EC0-8A33-32A9DF930F6E}"/>
              </a:ext>
            </a:extLst>
          </p:cNvPr>
          <p:cNvSpPr/>
          <p:nvPr/>
        </p:nvSpPr>
        <p:spPr>
          <a:xfrm>
            <a:off x="5031776" y="1447801"/>
            <a:ext cx="3502623" cy="2467378"/>
          </a:xfrm>
          <a:prstGeom prst="roundRect">
            <a:avLst>
              <a:gd name="adj" fmla="val 5949"/>
            </a:avLst>
          </a:prstGeom>
          <a:noFill/>
          <a:ln w="19050">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p>
        </p:txBody>
      </p:sp>
      <p:sp>
        <p:nvSpPr>
          <p:cNvPr id="21" name="椭圆 45">
            <a:extLst>
              <a:ext uri="{FF2B5EF4-FFF2-40B4-BE49-F238E27FC236}">
                <a16:creationId xmlns:a16="http://schemas.microsoft.com/office/drawing/2014/main" id="{07A09E91-AD6D-4F90-B41E-940303D49B6C}"/>
              </a:ext>
            </a:extLst>
          </p:cNvPr>
          <p:cNvSpPr/>
          <p:nvPr/>
        </p:nvSpPr>
        <p:spPr>
          <a:xfrm>
            <a:off x="6381266" y="2202300"/>
            <a:ext cx="817422" cy="845203"/>
          </a:xfrm>
          <a:prstGeom prst="ellipse">
            <a:avLst/>
          </a:prstGeom>
          <a:solidFill>
            <a:srgbClr val="FFFFFF">
              <a:alpha val="6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22" name="文本框 52">
            <a:extLst>
              <a:ext uri="{FF2B5EF4-FFF2-40B4-BE49-F238E27FC236}">
                <a16:creationId xmlns:a16="http://schemas.microsoft.com/office/drawing/2014/main" id="{9AA6E9B4-9959-4289-9BAF-05AAB5D5526A}"/>
              </a:ext>
            </a:extLst>
          </p:cNvPr>
          <p:cNvSpPr txBox="1"/>
          <p:nvPr/>
        </p:nvSpPr>
        <p:spPr>
          <a:xfrm>
            <a:off x="6374304" y="2357696"/>
            <a:ext cx="813428" cy="516745"/>
          </a:xfrm>
          <a:prstGeom prst="rect">
            <a:avLst/>
          </a:prstGeom>
          <a:noFill/>
        </p:spPr>
        <p:txBody>
          <a:bodyPr wrap="square" lIns="36000" rIns="36000" rtlCol="0">
            <a:spAutoFit/>
          </a:bodyPr>
          <a:lstStyle/>
          <a:p>
            <a:pPr algn="ctr">
              <a:lnSpc>
                <a:spcPct val="120000"/>
              </a:lnSpc>
            </a:pPr>
            <a:r>
              <a:rPr lang="en-US" altLang="zh-CN" sz="1200" b="1"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Pavement Distress</a:t>
            </a:r>
            <a:endParaRPr lang="zh-CN" altLang="en-US" sz="1200" b="1"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23" name="图片 3">
            <a:extLst>
              <a:ext uri="{FF2B5EF4-FFF2-40B4-BE49-F238E27FC236}">
                <a16:creationId xmlns:a16="http://schemas.microsoft.com/office/drawing/2014/main" id="{83781C23-DB82-4E5F-AD55-EEF3CA994507}"/>
              </a:ext>
            </a:extLst>
          </p:cNvPr>
          <p:cNvPicPr>
            <a:picLocks noChangeAspect="1" noChangeArrowheads="1"/>
          </p:cNvPicPr>
          <p:nvPr/>
        </p:nvPicPr>
        <p:blipFill>
          <a:blip r:embed="rId7" cstate="print">
            <a:alphaModFix/>
            <a:extLst>
              <a:ext uri="{28A0092B-C50C-407E-A947-70E740481C1C}">
                <a14:useLocalDpi xmlns:a14="http://schemas.microsoft.com/office/drawing/2010/main" val="0"/>
              </a:ext>
            </a:extLst>
          </a:blip>
          <a:srcRect/>
          <a:stretch>
            <a:fillRect/>
          </a:stretch>
        </p:blipFill>
        <p:spPr bwMode="auto">
          <a:xfrm>
            <a:off x="4216384" y="3936693"/>
            <a:ext cx="1383596" cy="13848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Content Placeholder 2">
            <a:extLst>
              <a:ext uri="{FF2B5EF4-FFF2-40B4-BE49-F238E27FC236}">
                <a16:creationId xmlns:a16="http://schemas.microsoft.com/office/drawing/2014/main" id="{82B7C76D-4659-4819-B068-61C6A09E3D0B}"/>
              </a:ext>
            </a:extLst>
          </p:cNvPr>
          <p:cNvSpPr txBox="1">
            <a:spLocks/>
          </p:cNvSpPr>
          <p:nvPr/>
        </p:nvSpPr>
        <p:spPr>
          <a:xfrm>
            <a:off x="488221" y="5154795"/>
            <a:ext cx="3502623" cy="901437"/>
          </a:xfrm>
          <a:prstGeom prst="rect">
            <a:avLst/>
          </a:prstGeom>
          <a:noFill/>
          <a:ln>
            <a:solidFill>
              <a:schemeClr val="tx1"/>
            </a:solidFill>
          </a:ln>
        </p:spPr>
        <p:txBody>
          <a:bodyPr vert="horz" lIns="91440" tIns="45720" rIns="91440" bIns="45720" rtlCol="0">
            <a:normAutofit lnSpcReduction="10000"/>
          </a:bodyPr>
          <a:lstStyle>
            <a:lvl1pPr marL="342900" indent="-342900" algn="l" defTabSz="914400" rtl="0" eaLnBrk="1" latinLnBrk="0" hangingPunct="1">
              <a:spcBef>
                <a:spcPct val="20000"/>
              </a:spcBef>
              <a:buFont typeface="Arial" pitchFamily="34" charset="0"/>
              <a:buChar char="•"/>
              <a:defRPr sz="3200" kern="1200">
                <a:solidFill>
                  <a:schemeClr val="tx1">
                    <a:lumMod val="90000"/>
                    <a:lumOff val="10000"/>
                  </a:schemeClr>
                </a:solidFill>
                <a:latin typeface="Gotham-Book"/>
                <a:ea typeface="+mn-ea"/>
                <a:cs typeface="Gotham-Book"/>
              </a:defRPr>
            </a:lvl1pPr>
            <a:lvl2pPr marL="742950" indent="-285750" algn="l" defTabSz="914400" rtl="0" eaLnBrk="1" latinLnBrk="0" hangingPunct="1">
              <a:spcBef>
                <a:spcPct val="20000"/>
              </a:spcBef>
              <a:buFont typeface="Arial" pitchFamily="34" charset="0"/>
              <a:buChar char="–"/>
              <a:defRPr sz="2800" kern="1200" cap="none" baseline="0">
                <a:solidFill>
                  <a:schemeClr val="tx1">
                    <a:lumMod val="90000"/>
                    <a:lumOff val="10000"/>
                  </a:schemeClr>
                </a:solidFill>
                <a:latin typeface="Gotham-Book"/>
                <a:ea typeface="+mn-ea"/>
                <a:cs typeface="Gotham-Book"/>
              </a:defRPr>
            </a:lvl2pPr>
            <a:lvl3pPr marL="1143000" indent="-228600" algn="l" defTabSz="914400" rtl="0" eaLnBrk="1" latinLnBrk="0" hangingPunct="1">
              <a:spcBef>
                <a:spcPct val="20000"/>
              </a:spcBef>
              <a:buFont typeface="Arial" pitchFamily="34" charset="0"/>
              <a:buChar char="•"/>
              <a:defRPr sz="2400" kern="1200">
                <a:solidFill>
                  <a:schemeClr val="tx1">
                    <a:lumMod val="90000"/>
                    <a:lumOff val="10000"/>
                  </a:schemeClr>
                </a:solidFill>
                <a:latin typeface="Gotham-Book"/>
                <a:ea typeface="+mn-ea"/>
                <a:cs typeface="Gotham-Book"/>
              </a:defRPr>
            </a:lvl3pPr>
            <a:lvl4pPr marL="1600200" indent="-228600" algn="l" defTabSz="914400" rtl="0" eaLnBrk="1" latinLnBrk="0" hangingPunct="1">
              <a:spcBef>
                <a:spcPct val="20000"/>
              </a:spcBef>
              <a:buFont typeface="Arial" pitchFamily="34" charset="0"/>
              <a:buChar char="–"/>
              <a:defRPr sz="2000" kern="1200">
                <a:solidFill>
                  <a:schemeClr val="tx1">
                    <a:lumMod val="90000"/>
                    <a:lumOff val="10000"/>
                  </a:schemeClr>
                </a:solidFill>
                <a:latin typeface="Gotham-Book"/>
                <a:ea typeface="+mn-ea"/>
                <a:cs typeface="Gotham-Book"/>
              </a:defRPr>
            </a:lvl4pPr>
            <a:lvl5pPr marL="2057400" indent="-228600" algn="l" defTabSz="914400" rtl="0" eaLnBrk="1" latinLnBrk="0" hangingPunct="1">
              <a:spcBef>
                <a:spcPct val="20000"/>
              </a:spcBef>
              <a:buFont typeface="Arial" pitchFamily="34" charset="0"/>
              <a:buChar char="»"/>
              <a:defRPr sz="2000" kern="1200">
                <a:solidFill>
                  <a:schemeClr val="tx1">
                    <a:lumMod val="90000"/>
                    <a:lumOff val="10000"/>
                  </a:schemeClr>
                </a:solidFill>
                <a:latin typeface="Gotham-Book"/>
                <a:ea typeface="+mn-ea"/>
                <a:cs typeface="Gotham-Book"/>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sz="1800" dirty="0">
                <a:solidFill>
                  <a:schemeClr val="tx1"/>
                </a:solidFill>
                <a:latin typeface="Times New Roman" panose="02020603050405020304" pitchFamily="18" charset="0"/>
                <a:cs typeface="Times New Roman" panose="02020603050405020304" pitchFamily="18" charset="0"/>
              </a:rPr>
              <a:t>Traditional inspection: Time-consuming, Labor-intensive, Dangerous, Affect Traffic </a:t>
            </a:r>
            <a:endParaRPr lang="en-US" sz="1000" dirty="0">
              <a:solidFill>
                <a:schemeClr val="tx1"/>
              </a:solidFill>
              <a:latin typeface="Times New Roman" panose="02020603050405020304" pitchFamily="18" charset="0"/>
              <a:cs typeface="Times New Roman" panose="02020603050405020304" pitchFamily="18" charset="0"/>
            </a:endParaRPr>
          </a:p>
        </p:txBody>
      </p:sp>
      <p:sp>
        <p:nvSpPr>
          <p:cNvPr id="11" name="Arrow: Right 10">
            <a:extLst>
              <a:ext uri="{FF2B5EF4-FFF2-40B4-BE49-F238E27FC236}">
                <a16:creationId xmlns:a16="http://schemas.microsoft.com/office/drawing/2014/main" id="{AE98CD1F-6FF8-4032-86E8-B1E159D501D0}"/>
              </a:ext>
            </a:extLst>
          </p:cNvPr>
          <p:cNvSpPr/>
          <p:nvPr/>
        </p:nvSpPr>
        <p:spPr>
          <a:xfrm>
            <a:off x="4325106" y="5410198"/>
            <a:ext cx="304800" cy="457201"/>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606845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2718" y="817001"/>
            <a:ext cx="1828800" cy="715962"/>
          </a:xfrm>
        </p:spPr>
        <p:txBody>
          <a:bodyPr>
            <a:normAutofit/>
          </a:bodyPr>
          <a:lstStyle/>
          <a:p>
            <a:pPr algn="l"/>
            <a:r>
              <a:rPr lang="en-US" sz="2400" dirty="0">
                <a:latin typeface="Times New Roman" panose="02020603050405020304" pitchFamily="18" charset="0"/>
                <a:cs typeface="Times New Roman" panose="02020603050405020304" pitchFamily="18" charset="0"/>
              </a:rPr>
              <a:t>Introduction</a:t>
            </a:r>
          </a:p>
        </p:txBody>
      </p:sp>
      <p:sp>
        <p:nvSpPr>
          <p:cNvPr id="12" name="空心弧 6">
            <a:extLst>
              <a:ext uri="{FF2B5EF4-FFF2-40B4-BE49-F238E27FC236}">
                <a16:creationId xmlns:a16="http://schemas.microsoft.com/office/drawing/2014/main" id="{73C86FE8-CE56-4600-B88C-42A9D51E0F86}"/>
              </a:ext>
            </a:extLst>
          </p:cNvPr>
          <p:cNvSpPr/>
          <p:nvPr/>
        </p:nvSpPr>
        <p:spPr>
          <a:xfrm rot="7933865">
            <a:off x="1015951" y="360470"/>
            <a:ext cx="6652092" cy="6652094"/>
          </a:xfrm>
          <a:prstGeom prst="blockArc">
            <a:avLst>
              <a:gd name="adj1" fmla="val 11204071"/>
              <a:gd name="adj2" fmla="val 15675362"/>
              <a:gd name="adj3" fmla="val 15858"/>
            </a:avLst>
          </a:prstGeom>
          <a:solidFill>
            <a:srgbClr val="1F7B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cxnSp>
        <p:nvCxnSpPr>
          <p:cNvPr id="13" name="直接连接符 56">
            <a:extLst>
              <a:ext uri="{FF2B5EF4-FFF2-40B4-BE49-F238E27FC236}">
                <a16:creationId xmlns:a16="http://schemas.microsoft.com/office/drawing/2014/main" id="{516B1656-8B60-439F-A235-716E1A5A04C8}"/>
              </a:ext>
            </a:extLst>
          </p:cNvPr>
          <p:cNvCxnSpPr/>
          <p:nvPr/>
        </p:nvCxnSpPr>
        <p:spPr>
          <a:xfrm flipH="1">
            <a:off x="4368415" y="2451460"/>
            <a:ext cx="3122105" cy="1277622"/>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58">
            <a:extLst>
              <a:ext uri="{FF2B5EF4-FFF2-40B4-BE49-F238E27FC236}">
                <a16:creationId xmlns:a16="http://schemas.microsoft.com/office/drawing/2014/main" id="{6E98AD7B-008A-45C2-9770-946DB84FE5FE}"/>
              </a:ext>
            </a:extLst>
          </p:cNvPr>
          <p:cNvCxnSpPr/>
          <p:nvPr/>
        </p:nvCxnSpPr>
        <p:spPr>
          <a:xfrm flipH="1">
            <a:off x="4368415" y="3507124"/>
            <a:ext cx="3316285" cy="235245"/>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直接连接符 60">
            <a:extLst>
              <a:ext uri="{FF2B5EF4-FFF2-40B4-BE49-F238E27FC236}">
                <a16:creationId xmlns:a16="http://schemas.microsoft.com/office/drawing/2014/main" id="{BD3C1D24-0E40-4AED-99BE-87DA1A6FD50E}"/>
              </a:ext>
            </a:extLst>
          </p:cNvPr>
          <p:cNvCxnSpPr/>
          <p:nvPr/>
        </p:nvCxnSpPr>
        <p:spPr>
          <a:xfrm flipH="1" flipV="1">
            <a:off x="4354030" y="3741015"/>
            <a:ext cx="3260406" cy="735104"/>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pic>
        <p:nvPicPr>
          <p:cNvPr id="16" name="图片 1">
            <a:extLst>
              <a:ext uri="{FF2B5EF4-FFF2-40B4-BE49-F238E27FC236}">
                <a16:creationId xmlns:a16="http://schemas.microsoft.com/office/drawing/2014/main" id="{C963EE74-E83B-4F4E-9E09-A0445E196895}"/>
              </a:ext>
            </a:extLst>
          </p:cNvPr>
          <p:cNvPicPr>
            <a:picLocks noChangeAspect="1"/>
          </p:cNvPicPr>
          <p:nvPr/>
        </p:nvPicPr>
        <p:blipFill>
          <a:blip r:embed="rId3"/>
          <a:stretch>
            <a:fillRect/>
          </a:stretch>
        </p:blipFill>
        <p:spPr>
          <a:xfrm>
            <a:off x="1207261" y="2358576"/>
            <a:ext cx="671642" cy="412544"/>
          </a:xfrm>
          <a:prstGeom prst="rect">
            <a:avLst/>
          </a:prstGeom>
        </p:spPr>
      </p:pic>
      <p:grpSp>
        <p:nvGrpSpPr>
          <p:cNvPr id="17" name="组合 8">
            <a:extLst>
              <a:ext uri="{FF2B5EF4-FFF2-40B4-BE49-F238E27FC236}">
                <a16:creationId xmlns:a16="http://schemas.microsoft.com/office/drawing/2014/main" id="{240F4089-A121-4FB4-9ACF-63FE51475CA1}"/>
              </a:ext>
            </a:extLst>
          </p:cNvPr>
          <p:cNvGrpSpPr/>
          <p:nvPr/>
        </p:nvGrpSpPr>
        <p:grpSpPr>
          <a:xfrm>
            <a:off x="1981200" y="1319401"/>
            <a:ext cx="4721596" cy="4721598"/>
            <a:chOff x="1287574" y="840867"/>
            <a:chExt cx="5288220" cy="5288221"/>
          </a:xfrm>
        </p:grpSpPr>
        <p:sp>
          <p:nvSpPr>
            <p:cNvPr id="18" name="饼形 9">
              <a:extLst>
                <a:ext uri="{FF2B5EF4-FFF2-40B4-BE49-F238E27FC236}">
                  <a16:creationId xmlns:a16="http://schemas.microsoft.com/office/drawing/2014/main" id="{6F8B62C0-2C5B-42F3-9755-CF014DD1BC93}"/>
                </a:ext>
              </a:extLst>
            </p:cNvPr>
            <p:cNvSpPr/>
            <p:nvPr/>
          </p:nvSpPr>
          <p:spPr>
            <a:xfrm rot="7414101">
              <a:off x="1287575" y="840868"/>
              <a:ext cx="5288219" cy="5288218"/>
            </a:xfrm>
            <a:prstGeom prst="pie">
              <a:avLst>
                <a:gd name="adj1" fmla="val 4473080"/>
                <a:gd name="adj2" fmla="val 10738109"/>
              </a:avLst>
            </a:prstGeom>
            <a:solidFill>
              <a:srgbClr val="D7DF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tx1"/>
                </a:solidFill>
              </a:endParaRPr>
            </a:p>
          </p:txBody>
        </p:sp>
        <p:sp>
          <p:nvSpPr>
            <p:cNvPr id="19" name="饼形 10">
              <a:extLst>
                <a:ext uri="{FF2B5EF4-FFF2-40B4-BE49-F238E27FC236}">
                  <a16:creationId xmlns:a16="http://schemas.microsoft.com/office/drawing/2014/main" id="{953E5987-49CF-4637-8F41-6FA625ABCE35}"/>
                </a:ext>
              </a:extLst>
            </p:cNvPr>
            <p:cNvSpPr/>
            <p:nvPr/>
          </p:nvSpPr>
          <p:spPr>
            <a:xfrm rot="13127067">
              <a:off x="1287574" y="840869"/>
              <a:ext cx="5288218" cy="5288219"/>
            </a:xfrm>
            <a:prstGeom prst="pie">
              <a:avLst>
                <a:gd name="adj1" fmla="val 4820631"/>
                <a:gd name="adj2" fmla="val 10738109"/>
              </a:avLst>
            </a:prstGeom>
            <a:solidFill>
              <a:srgbClr val="D7DF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tx1"/>
                </a:solidFill>
              </a:endParaRPr>
            </a:p>
          </p:txBody>
        </p:sp>
        <p:sp>
          <p:nvSpPr>
            <p:cNvPr id="20" name="饼形 11">
              <a:extLst>
                <a:ext uri="{FF2B5EF4-FFF2-40B4-BE49-F238E27FC236}">
                  <a16:creationId xmlns:a16="http://schemas.microsoft.com/office/drawing/2014/main" id="{0DCEFE55-E924-46AD-A0B1-3566AF42A797}"/>
                </a:ext>
              </a:extLst>
            </p:cNvPr>
            <p:cNvSpPr/>
            <p:nvPr/>
          </p:nvSpPr>
          <p:spPr>
            <a:xfrm rot="1675247">
              <a:off x="1287574" y="840870"/>
              <a:ext cx="5288219" cy="5288218"/>
            </a:xfrm>
            <a:prstGeom prst="pie">
              <a:avLst>
                <a:gd name="adj1" fmla="val 539972"/>
                <a:gd name="adj2" fmla="val 10232105"/>
              </a:avLst>
            </a:prstGeom>
            <a:solidFill>
              <a:srgbClr val="D7DF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tx1"/>
                </a:solidFill>
              </a:endParaRPr>
            </a:p>
          </p:txBody>
        </p:sp>
        <p:sp>
          <p:nvSpPr>
            <p:cNvPr id="21" name="三角形 9">
              <a:extLst>
                <a:ext uri="{FF2B5EF4-FFF2-40B4-BE49-F238E27FC236}">
                  <a16:creationId xmlns:a16="http://schemas.microsoft.com/office/drawing/2014/main" id="{30801815-4746-4E7D-837F-66129F7BD6D9}"/>
                </a:ext>
              </a:extLst>
            </p:cNvPr>
            <p:cNvSpPr/>
            <p:nvPr/>
          </p:nvSpPr>
          <p:spPr>
            <a:xfrm rot="7139723">
              <a:off x="4311206" y="1666026"/>
              <a:ext cx="1447626" cy="447329"/>
            </a:xfrm>
            <a:prstGeom prst="triangle">
              <a:avLst>
                <a:gd name="adj" fmla="val 49980"/>
              </a:avLst>
            </a:prstGeom>
            <a:solidFill>
              <a:srgbClr val="D7DFE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 name="三角形 10">
              <a:extLst>
                <a:ext uri="{FF2B5EF4-FFF2-40B4-BE49-F238E27FC236}">
                  <a16:creationId xmlns:a16="http://schemas.microsoft.com/office/drawing/2014/main" id="{3EDF940F-218E-4B01-9D7E-F92D802E4C16}"/>
                </a:ext>
              </a:extLst>
            </p:cNvPr>
            <p:cNvSpPr/>
            <p:nvPr/>
          </p:nvSpPr>
          <p:spPr>
            <a:xfrm rot="1061031">
              <a:off x="1442545" y="2456182"/>
              <a:ext cx="1447627" cy="447328"/>
            </a:xfrm>
            <a:prstGeom prst="triangle">
              <a:avLst>
                <a:gd name="adj" fmla="val 49980"/>
              </a:avLst>
            </a:prstGeom>
            <a:solidFill>
              <a:srgbClr val="D7DFE1"/>
            </a:solidFill>
            <a:ln>
              <a:no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3" name="三角形 11">
              <a:extLst>
                <a:ext uri="{FF2B5EF4-FFF2-40B4-BE49-F238E27FC236}">
                  <a16:creationId xmlns:a16="http://schemas.microsoft.com/office/drawing/2014/main" id="{0DC59005-9EDD-4AE2-AC94-CA069F69762D}"/>
                </a:ext>
              </a:extLst>
            </p:cNvPr>
            <p:cNvSpPr/>
            <p:nvPr/>
          </p:nvSpPr>
          <p:spPr>
            <a:xfrm rot="13026870">
              <a:off x="4643741" y="4581095"/>
              <a:ext cx="1447627" cy="447328"/>
            </a:xfrm>
            <a:prstGeom prst="triangle">
              <a:avLst>
                <a:gd name="adj" fmla="val 49980"/>
              </a:avLst>
            </a:prstGeom>
            <a:solidFill>
              <a:srgbClr val="D7DFE1"/>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grpSp>
        <p:nvGrpSpPr>
          <p:cNvPr id="24" name="组合 15">
            <a:extLst>
              <a:ext uri="{FF2B5EF4-FFF2-40B4-BE49-F238E27FC236}">
                <a16:creationId xmlns:a16="http://schemas.microsoft.com/office/drawing/2014/main" id="{4D5548E7-00D9-4BA5-9807-5D7959CB4916}"/>
              </a:ext>
            </a:extLst>
          </p:cNvPr>
          <p:cNvGrpSpPr/>
          <p:nvPr/>
        </p:nvGrpSpPr>
        <p:grpSpPr>
          <a:xfrm>
            <a:off x="2418810" y="1733581"/>
            <a:ext cx="3874945" cy="3888350"/>
            <a:chOff x="1850069" y="1284617"/>
            <a:chExt cx="4239928" cy="4254596"/>
          </a:xfrm>
          <a:solidFill>
            <a:srgbClr val="52A0A4"/>
          </a:solidFill>
        </p:grpSpPr>
        <p:sp>
          <p:nvSpPr>
            <p:cNvPr id="25" name="空心弧 16">
              <a:extLst>
                <a:ext uri="{FF2B5EF4-FFF2-40B4-BE49-F238E27FC236}">
                  <a16:creationId xmlns:a16="http://schemas.microsoft.com/office/drawing/2014/main" id="{BD3E4334-DED6-4658-8FB0-8A583EC3FCA3}"/>
                </a:ext>
              </a:extLst>
            </p:cNvPr>
            <p:cNvSpPr/>
            <p:nvPr/>
          </p:nvSpPr>
          <p:spPr>
            <a:xfrm rot="14401046">
              <a:off x="1850070" y="1303790"/>
              <a:ext cx="4235422" cy="4235423"/>
            </a:xfrm>
            <a:prstGeom prst="blockArc">
              <a:avLst>
                <a:gd name="adj1" fmla="val 10548826"/>
                <a:gd name="adj2" fmla="val 19005455"/>
                <a:gd name="adj3" fmla="val 1565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6" name="空心弧 17">
              <a:extLst>
                <a:ext uri="{FF2B5EF4-FFF2-40B4-BE49-F238E27FC236}">
                  <a16:creationId xmlns:a16="http://schemas.microsoft.com/office/drawing/2014/main" id="{BC5A4B0F-9E0A-4391-A9D5-3ACD3A38960E}"/>
                </a:ext>
              </a:extLst>
            </p:cNvPr>
            <p:cNvSpPr/>
            <p:nvPr/>
          </p:nvSpPr>
          <p:spPr>
            <a:xfrm rot="2569174">
              <a:off x="1850070" y="1303791"/>
              <a:ext cx="4235423" cy="4235422"/>
            </a:xfrm>
            <a:prstGeom prst="blockArc">
              <a:avLst>
                <a:gd name="adj1" fmla="val 10489467"/>
                <a:gd name="adj2" fmla="val 15499776"/>
                <a:gd name="adj3" fmla="val 1543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7" name="空心弧 18">
              <a:extLst>
                <a:ext uri="{FF2B5EF4-FFF2-40B4-BE49-F238E27FC236}">
                  <a16:creationId xmlns:a16="http://schemas.microsoft.com/office/drawing/2014/main" id="{65557027-5786-4FF7-9A79-1E6D18C3E4EA}"/>
                </a:ext>
              </a:extLst>
            </p:cNvPr>
            <p:cNvSpPr/>
            <p:nvPr/>
          </p:nvSpPr>
          <p:spPr>
            <a:xfrm rot="8437977">
              <a:off x="1854574" y="1284617"/>
              <a:ext cx="4235423" cy="4235422"/>
            </a:xfrm>
            <a:prstGeom prst="blockArc">
              <a:avLst>
                <a:gd name="adj1" fmla="val 10549421"/>
                <a:gd name="adj2" fmla="val 15393477"/>
                <a:gd name="adj3" fmla="val 1490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cxnSp>
        <p:nvCxnSpPr>
          <p:cNvPr id="28" name="直接连接符 19">
            <a:extLst>
              <a:ext uri="{FF2B5EF4-FFF2-40B4-BE49-F238E27FC236}">
                <a16:creationId xmlns:a16="http://schemas.microsoft.com/office/drawing/2014/main" id="{A83190E8-DD7C-453F-828E-5C936B95926A}"/>
              </a:ext>
            </a:extLst>
          </p:cNvPr>
          <p:cNvCxnSpPr/>
          <p:nvPr/>
        </p:nvCxnSpPr>
        <p:spPr>
          <a:xfrm flipV="1">
            <a:off x="2434314" y="3729082"/>
            <a:ext cx="1943777" cy="949630"/>
          </a:xfrm>
          <a:prstGeom prst="line">
            <a:avLst/>
          </a:prstGeom>
          <a:ln w="50800">
            <a:solidFill>
              <a:srgbClr val="D7DFE1"/>
            </a:solidFill>
          </a:ln>
        </p:spPr>
        <p:style>
          <a:lnRef idx="1">
            <a:schemeClr val="accent1"/>
          </a:lnRef>
          <a:fillRef idx="0">
            <a:schemeClr val="accent1"/>
          </a:fillRef>
          <a:effectRef idx="0">
            <a:schemeClr val="accent1"/>
          </a:effectRef>
          <a:fontRef idx="minor">
            <a:schemeClr val="tx1"/>
          </a:fontRef>
        </p:style>
      </p:cxnSp>
      <p:cxnSp>
        <p:nvCxnSpPr>
          <p:cNvPr id="29" name="直接连接符 20">
            <a:extLst>
              <a:ext uri="{FF2B5EF4-FFF2-40B4-BE49-F238E27FC236}">
                <a16:creationId xmlns:a16="http://schemas.microsoft.com/office/drawing/2014/main" id="{377017AE-2726-4DAC-916B-8F55B6FF30E3}"/>
              </a:ext>
            </a:extLst>
          </p:cNvPr>
          <p:cNvCxnSpPr/>
          <p:nvPr/>
        </p:nvCxnSpPr>
        <p:spPr>
          <a:xfrm flipV="1">
            <a:off x="3743060" y="3785103"/>
            <a:ext cx="610970" cy="2099485"/>
          </a:xfrm>
          <a:prstGeom prst="line">
            <a:avLst/>
          </a:prstGeom>
          <a:ln w="50800">
            <a:solidFill>
              <a:srgbClr val="D7DFE1"/>
            </a:solidFill>
          </a:ln>
        </p:spPr>
        <p:style>
          <a:lnRef idx="1">
            <a:schemeClr val="accent1"/>
          </a:lnRef>
          <a:fillRef idx="0">
            <a:schemeClr val="accent1"/>
          </a:fillRef>
          <a:effectRef idx="0">
            <a:schemeClr val="accent1"/>
          </a:effectRef>
          <a:fontRef idx="minor">
            <a:schemeClr val="tx1"/>
          </a:fontRef>
        </p:style>
      </p:cxnSp>
      <p:cxnSp>
        <p:nvCxnSpPr>
          <p:cNvPr id="31" name="直接连接符 22">
            <a:extLst>
              <a:ext uri="{FF2B5EF4-FFF2-40B4-BE49-F238E27FC236}">
                <a16:creationId xmlns:a16="http://schemas.microsoft.com/office/drawing/2014/main" id="{7988C318-8771-4A52-B49D-EDCE7D6B6349}"/>
              </a:ext>
            </a:extLst>
          </p:cNvPr>
          <p:cNvCxnSpPr>
            <a:cxnSpLocks/>
          </p:cNvCxnSpPr>
          <p:nvPr/>
        </p:nvCxnSpPr>
        <p:spPr>
          <a:xfrm>
            <a:off x="4084878" y="1476214"/>
            <a:ext cx="293213" cy="2252868"/>
          </a:xfrm>
          <a:prstGeom prst="line">
            <a:avLst/>
          </a:prstGeom>
          <a:ln w="50800">
            <a:solidFill>
              <a:srgbClr val="D7DFE1"/>
            </a:solidFill>
          </a:ln>
        </p:spPr>
        <p:style>
          <a:lnRef idx="1">
            <a:schemeClr val="accent1"/>
          </a:lnRef>
          <a:fillRef idx="0">
            <a:schemeClr val="accent1"/>
          </a:fillRef>
          <a:effectRef idx="0">
            <a:schemeClr val="accent1"/>
          </a:effectRef>
          <a:fontRef idx="minor">
            <a:schemeClr val="tx1"/>
          </a:fontRef>
        </p:style>
      </p:cxnSp>
      <p:cxnSp>
        <p:nvCxnSpPr>
          <p:cNvPr id="32" name="直接连接符 23">
            <a:extLst>
              <a:ext uri="{FF2B5EF4-FFF2-40B4-BE49-F238E27FC236}">
                <a16:creationId xmlns:a16="http://schemas.microsoft.com/office/drawing/2014/main" id="{90C33C73-1207-426C-ADB2-5F3C017A5578}"/>
              </a:ext>
            </a:extLst>
          </p:cNvPr>
          <p:cNvCxnSpPr/>
          <p:nvPr/>
        </p:nvCxnSpPr>
        <p:spPr>
          <a:xfrm flipH="1">
            <a:off x="4401748" y="2964508"/>
            <a:ext cx="2170629" cy="793189"/>
          </a:xfrm>
          <a:prstGeom prst="line">
            <a:avLst/>
          </a:prstGeom>
          <a:ln w="50800">
            <a:solidFill>
              <a:srgbClr val="D7DFE1"/>
            </a:solidFill>
          </a:ln>
        </p:spPr>
        <p:style>
          <a:lnRef idx="1">
            <a:schemeClr val="accent1"/>
          </a:lnRef>
          <a:fillRef idx="0">
            <a:schemeClr val="accent1"/>
          </a:fillRef>
          <a:effectRef idx="0">
            <a:schemeClr val="accent1"/>
          </a:effectRef>
          <a:fontRef idx="minor">
            <a:schemeClr val="tx1"/>
          </a:fontRef>
        </p:style>
      </p:cxnSp>
      <p:cxnSp>
        <p:nvCxnSpPr>
          <p:cNvPr id="33" name="直接连接符 24">
            <a:extLst>
              <a:ext uri="{FF2B5EF4-FFF2-40B4-BE49-F238E27FC236}">
                <a16:creationId xmlns:a16="http://schemas.microsoft.com/office/drawing/2014/main" id="{DFBF5BE4-5654-4DFB-B67E-7D7FF1D8A295}"/>
              </a:ext>
            </a:extLst>
          </p:cNvPr>
          <p:cNvCxnSpPr/>
          <p:nvPr/>
        </p:nvCxnSpPr>
        <p:spPr>
          <a:xfrm flipH="1" flipV="1">
            <a:off x="4374696" y="3766235"/>
            <a:ext cx="2292044" cy="312146"/>
          </a:xfrm>
          <a:prstGeom prst="line">
            <a:avLst/>
          </a:prstGeom>
          <a:ln w="50800">
            <a:solidFill>
              <a:srgbClr val="D7DFE1"/>
            </a:solidFill>
          </a:ln>
        </p:spPr>
        <p:style>
          <a:lnRef idx="1">
            <a:schemeClr val="accent1"/>
          </a:lnRef>
          <a:fillRef idx="0">
            <a:schemeClr val="accent1"/>
          </a:fillRef>
          <a:effectRef idx="0">
            <a:schemeClr val="accent1"/>
          </a:effectRef>
          <a:fontRef idx="minor">
            <a:schemeClr val="tx1"/>
          </a:fontRef>
        </p:style>
      </p:cxnSp>
      <p:sp>
        <p:nvSpPr>
          <p:cNvPr id="34" name="文本框 25">
            <a:extLst>
              <a:ext uri="{FF2B5EF4-FFF2-40B4-BE49-F238E27FC236}">
                <a16:creationId xmlns:a16="http://schemas.microsoft.com/office/drawing/2014/main" id="{C3659B8C-E880-44E7-AF3A-0AD3B596BFB5}"/>
              </a:ext>
            </a:extLst>
          </p:cNvPr>
          <p:cNvSpPr txBox="1"/>
          <p:nvPr/>
        </p:nvSpPr>
        <p:spPr>
          <a:xfrm rot="16636792">
            <a:off x="2301745" y="1609820"/>
            <a:ext cx="4133674" cy="4161680"/>
          </a:xfrm>
          <a:prstGeom prst="rect">
            <a:avLst/>
          </a:prstGeom>
          <a:noFill/>
        </p:spPr>
        <p:txBody>
          <a:bodyPr wrap="square" rtlCol="0">
            <a:prstTxWarp prst="textCircle">
              <a:avLst>
                <a:gd name="adj" fmla="val 11130531"/>
              </a:avLst>
            </a:prstTxWarp>
            <a:spAutoFit/>
          </a:bodyPr>
          <a:lstStyle/>
          <a:p>
            <a:pPr>
              <a:lnSpc>
                <a:spcPct val="125000"/>
              </a:lnSpc>
            </a:pPr>
            <a:r>
              <a:rPr lang="zh-CN" altLang="en-US" b="1" dirty="0">
                <a:solidFill>
                  <a:srgbClr val="448588"/>
                </a:solidFill>
                <a:latin typeface="微软雅黑" panose="020B0503020204020204" pitchFamily="34" charset="-122"/>
                <a:ea typeface="微软雅黑" panose="020B0503020204020204" pitchFamily="34" charset="-122"/>
              </a:rPr>
              <a:t>    </a:t>
            </a:r>
            <a:r>
              <a:rPr lang="en-US" altLang="zh-CN" b="1" dirty="0">
                <a:solidFill>
                  <a:srgbClr val="448588"/>
                </a:solidFill>
                <a:latin typeface="微软雅黑" panose="020B0503020204020204" pitchFamily="34" charset="-122"/>
                <a:ea typeface="微软雅黑" panose="020B0503020204020204" pitchFamily="34" charset="-122"/>
              </a:rPr>
              <a:t>Machine Learning</a:t>
            </a:r>
            <a:r>
              <a:rPr lang="zh-CN" altLang="en-US" b="1" dirty="0">
                <a:solidFill>
                  <a:srgbClr val="448588"/>
                </a:solidFill>
                <a:latin typeface="微软雅黑" panose="020B0503020204020204" pitchFamily="34" charset="-122"/>
                <a:ea typeface="微软雅黑" panose="020B0503020204020204" pitchFamily="34" charset="-122"/>
              </a:rPr>
              <a:t>                      </a:t>
            </a:r>
            <a:r>
              <a:rPr lang="en-US" altLang="zh-CN" b="1" dirty="0">
                <a:solidFill>
                  <a:srgbClr val="448588"/>
                </a:solidFill>
                <a:latin typeface="微软雅黑" panose="020B0503020204020204" pitchFamily="34" charset="-122"/>
                <a:ea typeface="微软雅黑" panose="020B0503020204020204" pitchFamily="34" charset="-122"/>
              </a:rPr>
              <a:t>Conventional methods</a:t>
            </a:r>
            <a:r>
              <a:rPr lang="zh-CN" altLang="en-US" b="1" dirty="0">
                <a:solidFill>
                  <a:srgbClr val="448588"/>
                </a:solidFill>
                <a:latin typeface="微软雅黑" panose="020B0503020204020204" pitchFamily="34" charset="-122"/>
                <a:ea typeface="微软雅黑" panose="020B0503020204020204" pitchFamily="34" charset="-122"/>
              </a:rPr>
              <a:t>                         </a:t>
            </a:r>
            <a:r>
              <a:rPr lang="en-US" altLang="zh-CN" b="1" dirty="0">
                <a:solidFill>
                  <a:srgbClr val="448588"/>
                </a:solidFill>
                <a:latin typeface="微软雅黑" panose="020B0503020204020204" pitchFamily="34" charset="-122"/>
                <a:ea typeface="微软雅黑" panose="020B0503020204020204" pitchFamily="34" charset="-122"/>
              </a:rPr>
              <a:t>deep Learning</a:t>
            </a:r>
            <a:endParaRPr lang="zh-CN" altLang="en-US" b="1" dirty="0">
              <a:solidFill>
                <a:srgbClr val="448588"/>
              </a:solidFill>
              <a:latin typeface="微软雅黑" panose="020B0503020204020204" pitchFamily="34" charset="-122"/>
              <a:ea typeface="微软雅黑" panose="020B0503020204020204" pitchFamily="34" charset="-122"/>
            </a:endParaRPr>
          </a:p>
        </p:txBody>
      </p:sp>
      <p:sp>
        <p:nvSpPr>
          <p:cNvPr id="35" name="文本框 26">
            <a:extLst>
              <a:ext uri="{FF2B5EF4-FFF2-40B4-BE49-F238E27FC236}">
                <a16:creationId xmlns:a16="http://schemas.microsoft.com/office/drawing/2014/main" id="{467B2307-750B-4A62-9079-62BD24F2F114}"/>
              </a:ext>
            </a:extLst>
          </p:cNvPr>
          <p:cNvSpPr txBox="1"/>
          <p:nvPr/>
        </p:nvSpPr>
        <p:spPr>
          <a:xfrm rot="14585481">
            <a:off x="2727985" y="2113539"/>
            <a:ext cx="3221194" cy="3243018"/>
          </a:xfrm>
          <a:prstGeom prst="rect">
            <a:avLst/>
          </a:prstGeom>
          <a:noFill/>
        </p:spPr>
        <p:txBody>
          <a:bodyPr wrap="square" rtlCol="0">
            <a:prstTxWarp prst="textCircle">
              <a:avLst>
                <a:gd name="adj" fmla="val 10933042"/>
              </a:avLst>
            </a:prstTxWarp>
            <a:spAutoFit/>
          </a:bodyPr>
          <a:lstStyle/>
          <a:p>
            <a:pPr>
              <a:lnSpc>
                <a:spcPct val="125000"/>
              </a:lnSpc>
            </a:pPr>
            <a:r>
              <a:rPr lang="en-US" altLang="zh-CN" sz="1600" b="1" dirty="0">
                <a:solidFill>
                  <a:srgbClr val="FFFFFF"/>
                </a:solidFill>
                <a:latin typeface="微软雅黑" panose="020B0503020204020204" pitchFamily="34" charset="-122"/>
                <a:ea typeface="微软雅黑" panose="020B0503020204020204" pitchFamily="34" charset="-122"/>
              </a:rPr>
              <a:t>K-Means            RF                SVM                  Threshold      Edge</a:t>
            </a:r>
            <a:r>
              <a:rPr lang="zh-CN" altLang="en-US" sz="1600" b="1" dirty="0">
                <a:solidFill>
                  <a:srgbClr val="FFFFFF"/>
                </a:solidFill>
                <a:latin typeface="微软雅黑" panose="020B0503020204020204" pitchFamily="34" charset="-122"/>
                <a:ea typeface="微软雅黑" panose="020B0503020204020204" pitchFamily="34" charset="-122"/>
              </a:rPr>
              <a:t>               </a:t>
            </a:r>
            <a:r>
              <a:rPr lang="en-US" altLang="zh-CN" sz="1600" b="1" dirty="0">
                <a:solidFill>
                  <a:srgbClr val="FFFFFF"/>
                </a:solidFill>
                <a:latin typeface="微软雅黑" panose="020B0503020204020204" pitchFamily="34" charset="-122"/>
                <a:ea typeface="微软雅黑" panose="020B0503020204020204" pitchFamily="34" charset="-122"/>
              </a:rPr>
              <a:t>Yolo</a:t>
            </a:r>
            <a:r>
              <a:rPr lang="zh-CN" altLang="en-US" sz="1600" b="1" dirty="0">
                <a:solidFill>
                  <a:srgbClr val="FFFFFF"/>
                </a:solidFill>
                <a:latin typeface="微软雅黑" panose="020B0503020204020204" pitchFamily="34" charset="-122"/>
                <a:ea typeface="微软雅黑" panose="020B0503020204020204" pitchFamily="34" charset="-122"/>
              </a:rPr>
              <a:t>      </a:t>
            </a:r>
            <a:r>
              <a:rPr lang="en-US" altLang="zh-CN" sz="1600" b="1" dirty="0">
                <a:solidFill>
                  <a:srgbClr val="FFFFFF"/>
                </a:solidFill>
                <a:latin typeface="微软雅黑" panose="020B0503020204020204" pitchFamily="34" charset="-122"/>
                <a:ea typeface="微软雅黑" panose="020B0503020204020204" pitchFamily="34" charset="-122"/>
              </a:rPr>
              <a:t>CNN</a:t>
            </a:r>
            <a:r>
              <a:rPr lang="zh-CN" altLang="en-US" sz="1600" b="1" dirty="0">
                <a:solidFill>
                  <a:srgbClr val="FFFFFF"/>
                </a:solidFill>
                <a:latin typeface="微软雅黑" panose="020B0503020204020204" pitchFamily="34" charset="-122"/>
                <a:ea typeface="微软雅黑" panose="020B0503020204020204" pitchFamily="34" charset="-122"/>
              </a:rPr>
              <a:t>   </a:t>
            </a:r>
            <a:r>
              <a:rPr lang="en-US" altLang="zh-CN" sz="1600" b="1" dirty="0">
                <a:solidFill>
                  <a:srgbClr val="FFFFFF"/>
                </a:solidFill>
                <a:latin typeface="微软雅黑" panose="020B0503020204020204" pitchFamily="34" charset="-122"/>
                <a:ea typeface="微软雅黑" panose="020B0503020204020204" pitchFamily="34" charset="-122"/>
              </a:rPr>
              <a:t>GAN</a:t>
            </a:r>
            <a:endParaRPr lang="zh-CN" altLang="en-US" sz="1600" b="1" dirty="0">
              <a:solidFill>
                <a:srgbClr val="FFFFFF"/>
              </a:solidFill>
              <a:latin typeface="微软雅黑" panose="020B0503020204020204" pitchFamily="34" charset="-122"/>
              <a:ea typeface="微软雅黑" panose="020B0503020204020204" pitchFamily="34" charset="-122"/>
            </a:endParaRPr>
          </a:p>
        </p:txBody>
      </p:sp>
      <p:grpSp>
        <p:nvGrpSpPr>
          <p:cNvPr id="36" name="组合 27">
            <a:extLst>
              <a:ext uri="{FF2B5EF4-FFF2-40B4-BE49-F238E27FC236}">
                <a16:creationId xmlns:a16="http://schemas.microsoft.com/office/drawing/2014/main" id="{88172D5D-E727-425B-96D5-DB16703E98ED}"/>
              </a:ext>
            </a:extLst>
          </p:cNvPr>
          <p:cNvGrpSpPr/>
          <p:nvPr/>
        </p:nvGrpSpPr>
        <p:grpSpPr>
          <a:xfrm>
            <a:off x="3175095" y="2487666"/>
            <a:ext cx="2405992" cy="2405992"/>
            <a:chOff x="3042470" y="2087747"/>
            <a:chExt cx="2405992" cy="2405992"/>
          </a:xfrm>
        </p:grpSpPr>
        <p:sp>
          <p:nvSpPr>
            <p:cNvPr id="37" name="椭圆 28">
              <a:extLst>
                <a:ext uri="{FF2B5EF4-FFF2-40B4-BE49-F238E27FC236}">
                  <a16:creationId xmlns:a16="http://schemas.microsoft.com/office/drawing/2014/main" id="{F5CA26D6-5875-448A-A360-63D200698D67}"/>
                </a:ext>
              </a:extLst>
            </p:cNvPr>
            <p:cNvSpPr/>
            <p:nvPr/>
          </p:nvSpPr>
          <p:spPr>
            <a:xfrm rot="4767861">
              <a:off x="3042470" y="2087747"/>
              <a:ext cx="2405992" cy="2405992"/>
            </a:xfrm>
            <a:prstGeom prst="ellipse">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38" name="组合 29">
              <a:extLst>
                <a:ext uri="{FF2B5EF4-FFF2-40B4-BE49-F238E27FC236}">
                  <a16:creationId xmlns:a16="http://schemas.microsoft.com/office/drawing/2014/main" id="{4274486D-65EC-4FF8-B75A-53C70D0464BE}"/>
                </a:ext>
              </a:extLst>
            </p:cNvPr>
            <p:cNvGrpSpPr/>
            <p:nvPr/>
          </p:nvGrpSpPr>
          <p:grpSpPr>
            <a:xfrm>
              <a:off x="3101896" y="2147171"/>
              <a:ext cx="2287141" cy="2287141"/>
              <a:chOff x="1636542" y="1222497"/>
              <a:chExt cx="3990974" cy="3990974"/>
            </a:xfrm>
          </p:grpSpPr>
          <p:pic>
            <p:nvPicPr>
              <p:cNvPr id="39" name="图片 30">
                <a:extLst>
                  <a:ext uri="{FF2B5EF4-FFF2-40B4-BE49-F238E27FC236}">
                    <a16:creationId xmlns:a16="http://schemas.microsoft.com/office/drawing/2014/main" id="{5AA5407D-0C9D-4B21-A856-5E0463F5D9B5}"/>
                  </a:ext>
                </a:extLst>
              </p:cNvPr>
              <p:cNvPicPr>
                <a:picLocks noChangeAspect="1"/>
              </p:cNvPicPr>
              <p:nvPr/>
            </p:nvPicPr>
            <p:blipFill>
              <a:blip r:embed="rId4"/>
              <a:srcRect l="17651" r="7125"/>
              <a:stretch>
                <a:fillRect/>
              </a:stretch>
            </p:blipFill>
            <p:spPr>
              <a:xfrm>
                <a:off x="1636542" y="1222497"/>
                <a:ext cx="3990974" cy="3990974"/>
              </a:xfrm>
              <a:custGeom>
                <a:avLst/>
                <a:gdLst>
                  <a:gd name="connsiteX0" fmla="*/ 1995487 w 3990974"/>
                  <a:gd name="connsiteY0" fmla="*/ 0 h 3990974"/>
                  <a:gd name="connsiteX1" fmla="*/ 3990974 w 3990974"/>
                  <a:gd name="connsiteY1" fmla="*/ 1995487 h 3990974"/>
                  <a:gd name="connsiteX2" fmla="*/ 1995487 w 3990974"/>
                  <a:gd name="connsiteY2" fmla="*/ 3990974 h 3990974"/>
                  <a:gd name="connsiteX3" fmla="*/ 0 w 3990974"/>
                  <a:gd name="connsiteY3" fmla="*/ 1995487 h 3990974"/>
                  <a:gd name="connsiteX4" fmla="*/ 1995487 w 3990974"/>
                  <a:gd name="connsiteY4" fmla="*/ 0 h 39909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90974" h="3990974">
                    <a:moveTo>
                      <a:pt x="1995487" y="0"/>
                    </a:moveTo>
                    <a:cubicBezTo>
                      <a:pt x="3097564" y="0"/>
                      <a:pt x="3990974" y="893410"/>
                      <a:pt x="3990974" y="1995487"/>
                    </a:cubicBezTo>
                    <a:cubicBezTo>
                      <a:pt x="3990974" y="3097564"/>
                      <a:pt x="3097564" y="3990974"/>
                      <a:pt x="1995487" y="3990974"/>
                    </a:cubicBezTo>
                    <a:cubicBezTo>
                      <a:pt x="893410" y="3990974"/>
                      <a:pt x="0" y="3097564"/>
                      <a:pt x="0" y="1995487"/>
                    </a:cubicBezTo>
                    <a:cubicBezTo>
                      <a:pt x="0" y="893410"/>
                      <a:pt x="893410" y="0"/>
                      <a:pt x="1995487" y="0"/>
                    </a:cubicBezTo>
                    <a:close/>
                  </a:path>
                </a:pathLst>
              </a:custGeom>
            </p:spPr>
          </p:pic>
          <p:sp>
            <p:nvSpPr>
              <p:cNvPr id="40" name="椭圆 31">
                <a:extLst>
                  <a:ext uri="{FF2B5EF4-FFF2-40B4-BE49-F238E27FC236}">
                    <a16:creationId xmlns:a16="http://schemas.microsoft.com/office/drawing/2014/main" id="{9D42BCB0-4418-43A1-BC95-0BB69FC5E212}"/>
                  </a:ext>
                </a:extLst>
              </p:cNvPr>
              <p:cNvSpPr/>
              <p:nvPr/>
            </p:nvSpPr>
            <p:spPr>
              <a:xfrm>
                <a:off x="1636542" y="1222497"/>
                <a:ext cx="3990974" cy="3990974"/>
              </a:xfrm>
              <a:prstGeom prst="ellipse">
                <a:avLst/>
              </a:prstGeom>
              <a:solidFill>
                <a:srgbClr val="000000">
                  <a:alpha val="32157"/>
                </a:srgb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latin typeface="微软雅黑" panose="020B0503020204020204" pitchFamily="34" charset="-122"/>
                    <a:ea typeface="微软雅黑" panose="020B0503020204020204" pitchFamily="34" charset="-122"/>
                  </a:rPr>
                  <a:t>Pavement Distress Detection</a:t>
                </a:r>
                <a:endParaRPr lang="zh-CN" altLang="en-US" sz="2000" b="1" dirty="0">
                  <a:latin typeface="微软雅黑" panose="020B0503020204020204" pitchFamily="34" charset="-122"/>
                  <a:ea typeface="微软雅黑" panose="020B0503020204020204" pitchFamily="34" charset="-122"/>
                </a:endParaRPr>
              </a:p>
            </p:txBody>
          </p:sp>
        </p:grpSp>
      </p:grpSp>
      <p:pic>
        <p:nvPicPr>
          <p:cNvPr id="41" name="图片 33">
            <a:extLst>
              <a:ext uri="{FF2B5EF4-FFF2-40B4-BE49-F238E27FC236}">
                <a16:creationId xmlns:a16="http://schemas.microsoft.com/office/drawing/2014/main" id="{D1A18193-D525-4624-B0ED-31475DDEE8BD}"/>
              </a:ext>
            </a:extLst>
          </p:cNvPr>
          <p:cNvPicPr>
            <a:picLocks noChangeAspect="1"/>
          </p:cNvPicPr>
          <p:nvPr/>
        </p:nvPicPr>
        <p:blipFill>
          <a:blip r:embed="rId5"/>
          <a:stretch>
            <a:fillRect/>
          </a:stretch>
        </p:blipFill>
        <p:spPr>
          <a:xfrm>
            <a:off x="791907" y="3501433"/>
            <a:ext cx="994698" cy="456314"/>
          </a:xfrm>
          <a:prstGeom prst="rect">
            <a:avLst/>
          </a:prstGeom>
        </p:spPr>
      </p:pic>
      <p:pic>
        <p:nvPicPr>
          <p:cNvPr id="42" name="图片 34">
            <a:extLst>
              <a:ext uri="{FF2B5EF4-FFF2-40B4-BE49-F238E27FC236}">
                <a16:creationId xmlns:a16="http://schemas.microsoft.com/office/drawing/2014/main" id="{65C73F39-2DEE-46B5-A6C1-47139B164B22}"/>
              </a:ext>
            </a:extLst>
          </p:cNvPr>
          <p:cNvPicPr>
            <a:picLocks noChangeAspect="1"/>
          </p:cNvPicPr>
          <p:nvPr/>
        </p:nvPicPr>
        <p:blipFill>
          <a:blip r:embed="rId6"/>
          <a:stretch>
            <a:fillRect/>
          </a:stretch>
        </p:blipFill>
        <p:spPr>
          <a:xfrm>
            <a:off x="1686958" y="5117015"/>
            <a:ext cx="596854" cy="712108"/>
          </a:xfrm>
          <a:prstGeom prst="rect">
            <a:avLst/>
          </a:prstGeom>
        </p:spPr>
      </p:pic>
      <p:pic>
        <p:nvPicPr>
          <p:cNvPr id="43" name="图片 35">
            <a:extLst>
              <a:ext uri="{FF2B5EF4-FFF2-40B4-BE49-F238E27FC236}">
                <a16:creationId xmlns:a16="http://schemas.microsoft.com/office/drawing/2014/main" id="{4E38EF34-B899-40FF-B184-1C2B5CE7E5C7}"/>
              </a:ext>
            </a:extLst>
          </p:cNvPr>
          <p:cNvPicPr>
            <a:picLocks noChangeAspect="1"/>
          </p:cNvPicPr>
          <p:nvPr/>
        </p:nvPicPr>
        <p:blipFill>
          <a:blip r:embed="rId7"/>
          <a:stretch>
            <a:fillRect/>
          </a:stretch>
        </p:blipFill>
        <p:spPr>
          <a:xfrm>
            <a:off x="1209346" y="2906486"/>
            <a:ext cx="373223" cy="513946"/>
          </a:xfrm>
          <a:prstGeom prst="rect">
            <a:avLst/>
          </a:prstGeom>
        </p:spPr>
      </p:pic>
      <p:pic>
        <p:nvPicPr>
          <p:cNvPr id="44" name="图片 36">
            <a:extLst>
              <a:ext uri="{FF2B5EF4-FFF2-40B4-BE49-F238E27FC236}">
                <a16:creationId xmlns:a16="http://schemas.microsoft.com/office/drawing/2014/main" id="{DD8FA3B1-EB07-445B-A16F-B1D50DE61B92}"/>
              </a:ext>
            </a:extLst>
          </p:cNvPr>
          <p:cNvPicPr>
            <a:picLocks noChangeAspect="1"/>
          </p:cNvPicPr>
          <p:nvPr/>
        </p:nvPicPr>
        <p:blipFill>
          <a:blip r:embed="rId8"/>
          <a:stretch>
            <a:fillRect/>
          </a:stretch>
        </p:blipFill>
        <p:spPr>
          <a:xfrm>
            <a:off x="1302777" y="4584496"/>
            <a:ext cx="712598" cy="515892"/>
          </a:xfrm>
          <a:prstGeom prst="rect">
            <a:avLst/>
          </a:prstGeom>
        </p:spPr>
      </p:pic>
      <p:pic>
        <p:nvPicPr>
          <p:cNvPr id="45" name="图片 37">
            <a:extLst>
              <a:ext uri="{FF2B5EF4-FFF2-40B4-BE49-F238E27FC236}">
                <a16:creationId xmlns:a16="http://schemas.microsoft.com/office/drawing/2014/main" id="{21DA2C46-AED0-42CF-ACBC-0AA7C9A9E15C}"/>
              </a:ext>
            </a:extLst>
          </p:cNvPr>
          <p:cNvPicPr>
            <a:picLocks noChangeAspect="1"/>
          </p:cNvPicPr>
          <p:nvPr/>
        </p:nvPicPr>
        <p:blipFill>
          <a:blip r:embed="rId9"/>
          <a:stretch>
            <a:fillRect/>
          </a:stretch>
        </p:blipFill>
        <p:spPr>
          <a:xfrm>
            <a:off x="1354153" y="3974134"/>
            <a:ext cx="262226" cy="534538"/>
          </a:xfrm>
          <a:prstGeom prst="rect">
            <a:avLst/>
          </a:prstGeom>
        </p:spPr>
      </p:pic>
      <p:sp>
        <p:nvSpPr>
          <p:cNvPr id="46" name="文本框 51">
            <a:extLst>
              <a:ext uri="{FF2B5EF4-FFF2-40B4-BE49-F238E27FC236}">
                <a16:creationId xmlns:a16="http://schemas.microsoft.com/office/drawing/2014/main" id="{0C2D78E6-3B30-4180-A519-9670230DE06F}"/>
              </a:ext>
            </a:extLst>
          </p:cNvPr>
          <p:cNvSpPr txBox="1"/>
          <p:nvPr/>
        </p:nvSpPr>
        <p:spPr>
          <a:xfrm rot="19733988">
            <a:off x="6199858" y="2048090"/>
            <a:ext cx="1220169" cy="369332"/>
          </a:xfrm>
          <a:prstGeom prst="rect">
            <a:avLst/>
          </a:prstGeom>
          <a:noFill/>
        </p:spPr>
        <p:txBody>
          <a:bodyPr wrap="square" rtlCol="0">
            <a:spAutoFit/>
          </a:bodyPr>
          <a:lstStyle/>
          <a:p>
            <a:r>
              <a:rPr lang="en-US" altLang="zh-CN" b="1" dirty="0">
                <a:solidFill>
                  <a:schemeClr val="bg1"/>
                </a:solidFill>
                <a:latin typeface="微软雅黑" panose="020B0503020204020204" pitchFamily="34" charset="-122"/>
                <a:ea typeface="微软雅黑" panose="020B0503020204020204" pitchFamily="34" charset="-122"/>
              </a:rPr>
              <a:t>Accurate</a:t>
            </a:r>
            <a:endParaRPr lang="zh-CN" altLang="en-US" b="1" dirty="0">
              <a:solidFill>
                <a:schemeClr val="bg1"/>
              </a:solidFill>
              <a:latin typeface="微软雅黑" panose="020B0503020204020204" pitchFamily="34" charset="-122"/>
              <a:ea typeface="微软雅黑" panose="020B0503020204020204" pitchFamily="34" charset="-122"/>
            </a:endParaRPr>
          </a:p>
        </p:txBody>
      </p:sp>
      <p:sp>
        <p:nvSpPr>
          <p:cNvPr id="47" name="文本框 52">
            <a:extLst>
              <a:ext uri="{FF2B5EF4-FFF2-40B4-BE49-F238E27FC236}">
                <a16:creationId xmlns:a16="http://schemas.microsoft.com/office/drawing/2014/main" id="{7A859DA9-2872-47EA-8A26-97E572DE7A00}"/>
              </a:ext>
            </a:extLst>
          </p:cNvPr>
          <p:cNvSpPr txBox="1"/>
          <p:nvPr/>
        </p:nvSpPr>
        <p:spPr>
          <a:xfrm rot="20671330">
            <a:off x="6629165" y="2937226"/>
            <a:ext cx="1117564" cy="369332"/>
          </a:xfrm>
          <a:prstGeom prst="rect">
            <a:avLst/>
          </a:prstGeom>
          <a:noFill/>
        </p:spPr>
        <p:txBody>
          <a:bodyPr wrap="square" rtlCol="0">
            <a:spAutoFit/>
          </a:bodyPr>
          <a:lstStyle/>
          <a:p>
            <a:r>
              <a:rPr lang="en-US" altLang="zh-CN" b="1" dirty="0">
                <a:solidFill>
                  <a:schemeClr val="bg1"/>
                </a:solidFill>
                <a:latin typeface="微软雅黑" panose="020B0503020204020204" pitchFamily="34" charset="-122"/>
                <a:ea typeface="微软雅黑" panose="020B0503020204020204" pitchFamily="34" charset="-122"/>
              </a:rPr>
              <a:t>Robust</a:t>
            </a:r>
            <a:endParaRPr lang="zh-CN" altLang="en-US" b="1" dirty="0">
              <a:solidFill>
                <a:schemeClr val="bg1"/>
              </a:solidFill>
              <a:latin typeface="微软雅黑" panose="020B0503020204020204" pitchFamily="34" charset="-122"/>
              <a:ea typeface="微软雅黑" panose="020B0503020204020204" pitchFamily="34" charset="-122"/>
            </a:endParaRPr>
          </a:p>
        </p:txBody>
      </p:sp>
      <p:sp>
        <p:nvSpPr>
          <p:cNvPr id="48" name="文本框 53">
            <a:extLst>
              <a:ext uri="{FF2B5EF4-FFF2-40B4-BE49-F238E27FC236}">
                <a16:creationId xmlns:a16="http://schemas.microsoft.com/office/drawing/2014/main" id="{BBD9AF5E-193F-4BED-8B60-ED5A2872C0E1}"/>
              </a:ext>
            </a:extLst>
          </p:cNvPr>
          <p:cNvSpPr txBox="1"/>
          <p:nvPr/>
        </p:nvSpPr>
        <p:spPr>
          <a:xfrm>
            <a:off x="6773544" y="3767872"/>
            <a:ext cx="829468" cy="369332"/>
          </a:xfrm>
          <a:prstGeom prst="rect">
            <a:avLst/>
          </a:prstGeom>
          <a:noFill/>
        </p:spPr>
        <p:txBody>
          <a:bodyPr wrap="square" rtlCol="0">
            <a:spAutoFit/>
          </a:bodyPr>
          <a:lstStyle/>
          <a:p>
            <a:r>
              <a:rPr lang="en-US" altLang="zh-CN" b="1" dirty="0">
                <a:solidFill>
                  <a:schemeClr val="bg1"/>
                </a:solidFill>
                <a:latin typeface="微软雅黑" panose="020B0503020204020204" pitchFamily="34" charset="-122"/>
                <a:ea typeface="微软雅黑" panose="020B0503020204020204" pitchFamily="34" charset="-122"/>
              </a:rPr>
              <a:t>Auto</a:t>
            </a:r>
            <a:endParaRPr lang="zh-CN" altLang="en-US" b="1" dirty="0">
              <a:solidFill>
                <a:schemeClr val="bg1"/>
              </a:solidFill>
              <a:latin typeface="微软雅黑" panose="020B0503020204020204" pitchFamily="34" charset="-122"/>
              <a:ea typeface="微软雅黑" panose="020B0503020204020204" pitchFamily="34" charset="-122"/>
            </a:endParaRPr>
          </a:p>
        </p:txBody>
      </p:sp>
      <p:sp>
        <p:nvSpPr>
          <p:cNvPr id="49" name="文本框 54">
            <a:extLst>
              <a:ext uri="{FF2B5EF4-FFF2-40B4-BE49-F238E27FC236}">
                <a16:creationId xmlns:a16="http://schemas.microsoft.com/office/drawing/2014/main" id="{14AC5B9D-B215-4747-96B8-DB4895483583}"/>
              </a:ext>
            </a:extLst>
          </p:cNvPr>
          <p:cNvSpPr txBox="1"/>
          <p:nvPr/>
        </p:nvSpPr>
        <p:spPr>
          <a:xfrm rot="1517053">
            <a:off x="6532320" y="4644103"/>
            <a:ext cx="829468" cy="369332"/>
          </a:xfrm>
          <a:prstGeom prst="rect">
            <a:avLst/>
          </a:prstGeom>
          <a:noFill/>
        </p:spPr>
        <p:txBody>
          <a:bodyPr wrap="square" rtlCol="0">
            <a:spAutoFit/>
          </a:bodyPr>
          <a:lstStyle/>
          <a:p>
            <a:r>
              <a:rPr lang="en-US" altLang="zh-CN" b="1" dirty="0">
                <a:solidFill>
                  <a:schemeClr val="bg1"/>
                </a:solidFill>
                <a:latin typeface="微软雅黑" panose="020B0503020204020204" pitchFamily="34" charset="-122"/>
                <a:ea typeface="微软雅黑" panose="020B0503020204020204" pitchFamily="34" charset="-122"/>
              </a:rPr>
              <a:t>Data</a:t>
            </a:r>
            <a:endParaRPr lang="zh-CN" altLang="en-US"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84790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2718" y="817001"/>
            <a:ext cx="1828800" cy="715962"/>
          </a:xfrm>
        </p:spPr>
        <p:txBody>
          <a:bodyPr>
            <a:normAutofit/>
          </a:bodyPr>
          <a:lstStyle/>
          <a:p>
            <a:pPr algn="l"/>
            <a:r>
              <a:rPr lang="en-US" sz="2400" dirty="0">
                <a:latin typeface="Times New Roman" panose="02020603050405020304" pitchFamily="18" charset="0"/>
                <a:cs typeface="Times New Roman" panose="02020603050405020304" pitchFamily="18" charset="0"/>
              </a:rPr>
              <a:t>Data</a:t>
            </a:r>
          </a:p>
        </p:txBody>
      </p:sp>
      <p:sp>
        <p:nvSpPr>
          <p:cNvPr id="4" name="TextBox 3">
            <a:extLst>
              <a:ext uri="{FF2B5EF4-FFF2-40B4-BE49-F238E27FC236}">
                <a16:creationId xmlns:a16="http://schemas.microsoft.com/office/drawing/2014/main" id="{61456850-FCC8-8944-B726-718EE71A802A}"/>
              </a:ext>
            </a:extLst>
          </p:cNvPr>
          <p:cNvSpPr txBox="1"/>
          <p:nvPr/>
        </p:nvSpPr>
        <p:spPr>
          <a:xfrm>
            <a:off x="462113" y="1752600"/>
            <a:ext cx="7848600" cy="3970318"/>
          </a:xfrm>
          <a:prstGeom prst="rect">
            <a:avLst/>
          </a:prstGeom>
          <a:noFill/>
          <a:ln>
            <a:solidFill>
              <a:schemeClr val="tx1"/>
            </a:solidFill>
          </a:ln>
        </p:spPr>
        <p:txBody>
          <a:bodyPr wrap="square" rtlCol="0">
            <a:spAutoFit/>
          </a:bodyPr>
          <a:lstStyle/>
          <a:p>
            <a:pPr>
              <a:buFont typeface="Wingdings" pitchFamily="2" charset="2"/>
              <a:buChar char="Ø"/>
            </a:pPr>
            <a:r>
              <a:rPr lang="en-US" b="1" dirty="0">
                <a:latin typeface="Arial" panose="020B0604020202020204" pitchFamily="34" charset="0"/>
                <a:cs typeface="Arial" panose="020B0604020202020204" pitchFamily="34" charset="0"/>
              </a:rPr>
              <a:t>From: </a:t>
            </a:r>
            <a:r>
              <a:rPr lang="en-US" dirty="0">
                <a:latin typeface="Arial" panose="020B0604020202020204" pitchFamily="34" charset="0"/>
                <a:cs typeface="Arial" panose="020B0604020202020204" pitchFamily="34" charset="0"/>
              </a:rPr>
              <a:t>Organizers of DSPS22 (Kansas city, Jefferson city, Columbia, Missouri)</a:t>
            </a:r>
          </a:p>
          <a:p>
            <a:endParaRPr lang="en-US" dirty="0">
              <a:latin typeface="Arial" panose="020B0604020202020204" pitchFamily="34" charset="0"/>
              <a:cs typeface="Arial" panose="020B0604020202020204" pitchFamily="34" charset="0"/>
            </a:endParaRPr>
          </a:p>
          <a:p>
            <a:pPr>
              <a:buFont typeface="Wingdings" pitchFamily="2" charset="2"/>
              <a:buChar char="Ø"/>
            </a:pPr>
            <a:r>
              <a:rPr lang="en-US" b="1" dirty="0">
                <a:latin typeface="Arial" panose="020B0604020202020204" pitchFamily="34" charset="0"/>
                <a:cs typeface="Arial" panose="020B0604020202020204" pitchFamily="34" charset="0"/>
              </a:rPr>
              <a:t>Distress: </a:t>
            </a:r>
            <a:r>
              <a:rPr lang="en-US" dirty="0">
                <a:latin typeface="Arial" panose="020B0604020202020204" pitchFamily="34" charset="0"/>
                <a:cs typeface="Arial" panose="020B0604020202020204" pitchFamily="34" charset="0"/>
              </a:rPr>
              <a:t>7 main distress types</a:t>
            </a:r>
          </a:p>
          <a:p>
            <a:endParaRPr lang="en-US" dirty="0">
              <a:latin typeface="Arial" panose="020B0604020202020204" pitchFamily="34" charset="0"/>
              <a:cs typeface="Arial" panose="020B0604020202020204" pitchFamily="34" charset="0"/>
            </a:endParaRPr>
          </a:p>
          <a:p>
            <a:pPr>
              <a:buFont typeface="Wingdings" pitchFamily="2" charset="2"/>
              <a:buChar char="Ø"/>
            </a:pPr>
            <a:r>
              <a:rPr lang="en-US" b="1" dirty="0">
                <a:latin typeface="Arial" panose="020B0604020202020204" pitchFamily="34" charset="0"/>
                <a:cs typeface="Arial" panose="020B0604020202020204" pitchFamily="34" charset="0"/>
              </a:rPr>
              <a:t>Resolution: </a:t>
            </a:r>
            <a:r>
              <a:rPr lang="en-US" dirty="0">
                <a:latin typeface="Arial" panose="020B0604020202020204" pitchFamily="34" charset="0"/>
                <a:cs typeface="Arial" panose="020B0604020202020204" pitchFamily="34" charset="0"/>
              </a:rPr>
              <a:t>2011×1014 pixels</a:t>
            </a:r>
          </a:p>
          <a:p>
            <a:endParaRPr lang="en-US" dirty="0">
              <a:latin typeface="Arial" panose="020B0604020202020204" pitchFamily="34" charset="0"/>
              <a:cs typeface="Arial" panose="020B0604020202020204" pitchFamily="34" charset="0"/>
            </a:endParaRPr>
          </a:p>
          <a:p>
            <a:pPr>
              <a:buFont typeface="Wingdings" pitchFamily="2" charset="2"/>
              <a:buChar char="Ø"/>
            </a:pPr>
            <a:r>
              <a:rPr lang="en-US" b="1" dirty="0">
                <a:latin typeface="Arial" panose="020B0604020202020204" pitchFamily="34" charset="0"/>
                <a:cs typeface="Arial" panose="020B0604020202020204" pitchFamily="34" charset="0"/>
              </a:rPr>
              <a:t>Annotation: </a:t>
            </a:r>
            <a:r>
              <a:rPr lang="en-US" dirty="0">
                <a:latin typeface="Arial" panose="020B0604020202020204" pitchFamily="34" charset="0"/>
                <a:cs typeface="Arial" panose="020B0604020202020204" pitchFamily="34" charset="0"/>
              </a:rPr>
              <a:t>The second release data was annotated by our team members while the first release was annotated by Sponsor.</a:t>
            </a:r>
          </a:p>
          <a:p>
            <a:endParaRPr lang="en-US" dirty="0">
              <a:latin typeface="Arial" panose="020B0604020202020204" pitchFamily="34" charset="0"/>
              <a:cs typeface="Arial" panose="020B0604020202020204" pitchFamily="34" charset="0"/>
            </a:endParaRPr>
          </a:p>
          <a:p>
            <a:pPr>
              <a:buFont typeface="Wingdings" pitchFamily="2" charset="2"/>
              <a:buChar char="Ø"/>
            </a:pPr>
            <a:r>
              <a:rPr lang="en-US" b="1" dirty="0">
                <a:latin typeface="Arial" panose="020B0604020202020204" pitchFamily="34" charset="0"/>
                <a:cs typeface="Arial" panose="020B0604020202020204" pitchFamily="34" charset="0"/>
              </a:rPr>
              <a:t>Limits: </a:t>
            </a:r>
          </a:p>
          <a:p>
            <a:r>
              <a:rPr lang="en-US" dirty="0">
                <a:latin typeface="Arial" panose="020B0604020202020204" pitchFamily="34" charset="0"/>
                <a:cs typeface="Arial" panose="020B0604020202020204" pitchFamily="34" charset="0"/>
              </a:rPr>
              <a:t>1.</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The amount of training and validation data is small for a deep learning model.</a:t>
            </a:r>
          </a:p>
          <a:p>
            <a:r>
              <a:rPr lang="en-US" dirty="0">
                <a:latin typeface="Arial" panose="020B0604020202020204" pitchFamily="34" charset="0"/>
                <a:cs typeface="Arial" panose="020B0604020202020204" pitchFamily="34" charset="0"/>
              </a:rPr>
              <a:t>2. The pavement distresses in test data is unbalanced.</a:t>
            </a:r>
          </a:p>
        </p:txBody>
      </p:sp>
    </p:spTree>
    <p:extLst>
      <p:ext uri="{BB962C8B-B14F-4D97-AF65-F5344CB8AC3E}">
        <p14:creationId xmlns:p14="http://schemas.microsoft.com/office/powerpoint/2010/main" val="42936311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2718" y="817001"/>
            <a:ext cx="1828800" cy="715962"/>
          </a:xfrm>
        </p:spPr>
        <p:txBody>
          <a:bodyPr>
            <a:normAutofit/>
          </a:bodyPr>
          <a:lstStyle/>
          <a:p>
            <a:pPr algn="l"/>
            <a:r>
              <a:rPr lang="en-US" sz="2400" dirty="0">
                <a:latin typeface="Times New Roman" panose="02020603050405020304" pitchFamily="18" charset="0"/>
                <a:cs typeface="Times New Roman" panose="02020603050405020304" pitchFamily="18" charset="0"/>
              </a:rPr>
              <a:t>Data</a:t>
            </a:r>
          </a:p>
        </p:txBody>
      </p:sp>
      <p:sp>
        <p:nvSpPr>
          <p:cNvPr id="23" name="TextBox 22">
            <a:extLst>
              <a:ext uri="{FF2B5EF4-FFF2-40B4-BE49-F238E27FC236}">
                <a16:creationId xmlns:a16="http://schemas.microsoft.com/office/drawing/2014/main" id="{70F2D72B-3A41-4249-BF2E-3F4824B8CC65}"/>
              </a:ext>
            </a:extLst>
          </p:cNvPr>
          <p:cNvSpPr txBox="1"/>
          <p:nvPr/>
        </p:nvSpPr>
        <p:spPr>
          <a:xfrm>
            <a:off x="436017" y="3962400"/>
            <a:ext cx="1941557" cy="369332"/>
          </a:xfrm>
          <a:prstGeom prst="rect">
            <a:avLst/>
          </a:prstGeom>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dirty="0">
                <a:latin typeface="Times New Roman" panose="02020603050405020304" pitchFamily="18" charset="0"/>
                <a:cs typeface="Times New Roman" panose="02020603050405020304" pitchFamily="18" charset="0"/>
              </a:rPr>
              <a:t>The first release</a:t>
            </a:r>
          </a:p>
        </p:txBody>
      </p:sp>
      <p:sp>
        <p:nvSpPr>
          <p:cNvPr id="24" name="TextBox 23">
            <a:extLst>
              <a:ext uri="{FF2B5EF4-FFF2-40B4-BE49-F238E27FC236}">
                <a16:creationId xmlns:a16="http://schemas.microsoft.com/office/drawing/2014/main" id="{7DD8485E-7D85-A94B-A68A-71310A0FE1FC}"/>
              </a:ext>
            </a:extLst>
          </p:cNvPr>
          <p:cNvSpPr txBox="1"/>
          <p:nvPr/>
        </p:nvSpPr>
        <p:spPr>
          <a:xfrm>
            <a:off x="2927541" y="3962400"/>
            <a:ext cx="1796859" cy="369332"/>
          </a:xfrm>
          <a:prstGeom prst="rect">
            <a:avLst/>
          </a:prstGeom>
          <a:noFill/>
          <a:ln>
            <a:solidFill>
              <a:schemeClr val="tx1"/>
            </a:solidFill>
          </a:ln>
        </p:spPr>
        <p:txBody>
          <a:bodyPr wrap="square" rtlCol="0">
            <a:spAutoFit/>
          </a:bodyPr>
          <a:lstStyle/>
          <a:p>
            <a:r>
              <a:rPr lang="en-US" altLang="zh-CN" dirty="0">
                <a:latin typeface="Times New Roman" panose="02020603050405020304" pitchFamily="18" charset="0"/>
                <a:cs typeface="Times New Roman" panose="02020603050405020304" pitchFamily="18" charset="0"/>
              </a:rPr>
              <a:t>211 annotated</a:t>
            </a:r>
            <a:endParaRPr lang="en-US" dirty="0">
              <a:latin typeface="Times New Roman" panose="02020603050405020304" pitchFamily="18" charset="0"/>
              <a:cs typeface="Times New Roman" panose="02020603050405020304" pitchFamily="18" charset="0"/>
            </a:endParaRPr>
          </a:p>
        </p:txBody>
      </p:sp>
      <p:sp>
        <p:nvSpPr>
          <p:cNvPr id="25" name="TextBox 24">
            <a:extLst>
              <a:ext uri="{FF2B5EF4-FFF2-40B4-BE49-F238E27FC236}">
                <a16:creationId xmlns:a16="http://schemas.microsoft.com/office/drawing/2014/main" id="{BDFA5518-2F70-F241-9747-393A07C1BBA5}"/>
              </a:ext>
            </a:extLst>
          </p:cNvPr>
          <p:cNvSpPr txBox="1"/>
          <p:nvPr/>
        </p:nvSpPr>
        <p:spPr>
          <a:xfrm>
            <a:off x="5062207" y="3962400"/>
            <a:ext cx="1796859" cy="369332"/>
          </a:xfrm>
          <a:prstGeom prst="rect">
            <a:avLst/>
          </a:prstGeom>
          <a:noFill/>
          <a:ln>
            <a:solidFill>
              <a:schemeClr val="tx1"/>
            </a:solidFill>
          </a:ln>
        </p:spPr>
        <p:txBody>
          <a:bodyPr wrap="square" rtlCol="0">
            <a:spAutoFit/>
          </a:bodyPr>
          <a:lstStyle/>
          <a:p>
            <a:pPr algn="ctr"/>
            <a:r>
              <a:rPr lang="en-US" altLang="zh-CN" dirty="0">
                <a:latin typeface="Times New Roman" panose="02020603050405020304" pitchFamily="18" charset="0"/>
                <a:cs typeface="Times New Roman" panose="02020603050405020304" pitchFamily="18" charset="0"/>
              </a:rPr>
              <a:t>52 annotated</a:t>
            </a:r>
            <a:endParaRPr lang="en-US" dirty="0">
              <a:latin typeface="Times New Roman" panose="02020603050405020304" pitchFamily="18" charset="0"/>
              <a:cs typeface="Times New Roman" panose="02020603050405020304" pitchFamily="18" charset="0"/>
            </a:endParaRPr>
          </a:p>
        </p:txBody>
      </p:sp>
      <p:sp>
        <p:nvSpPr>
          <p:cNvPr id="26" name="TextBox 25">
            <a:extLst>
              <a:ext uri="{FF2B5EF4-FFF2-40B4-BE49-F238E27FC236}">
                <a16:creationId xmlns:a16="http://schemas.microsoft.com/office/drawing/2014/main" id="{50947429-2759-FE4C-B79D-A177FFB649BA}"/>
              </a:ext>
            </a:extLst>
          </p:cNvPr>
          <p:cNvSpPr txBox="1"/>
          <p:nvPr/>
        </p:nvSpPr>
        <p:spPr>
          <a:xfrm>
            <a:off x="436017" y="4844534"/>
            <a:ext cx="1941557" cy="369332"/>
          </a:xfrm>
          <a:prstGeom prst="rect">
            <a:avLst/>
          </a:prstGeom>
          <a:noFill/>
          <a:ln>
            <a:solidFill>
              <a:schemeClr val="tx1"/>
            </a:solidFill>
          </a:ln>
        </p:spPr>
        <p:txBody>
          <a:bodyPr wrap="none" rtlCol="0">
            <a:spAutoFit/>
          </a:bodyPr>
          <a:lstStyle/>
          <a:p>
            <a:r>
              <a:rPr lang="en-US" dirty="0">
                <a:latin typeface="Times New Roman" panose="02020603050405020304" pitchFamily="18" charset="0"/>
                <a:cs typeface="Times New Roman" panose="02020603050405020304" pitchFamily="18" charset="0"/>
              </a:rPr>
              <a:t>The second release</a:t>
            </a:r>
          </a:p>
        </p:txBody>
      </p:sp>
      <p:sp>
        <p:nvSpPr>
          <p:cNvPr id="27" name="TextBox 26">
            <a:extLst>
              <a:ext uri="{FF2B5EF4-FFF2-40B4-BE49-F238E27FC236}">
                <a16:creationId xmlns:a16="http://schemas.microsoft.com/office/drawing/2014/main" id="{8D1F6FF9-19F1-6C4F-92E2-D5619D707A3A}"/>
              </a:ext>
            </a:extLst>
          </p:cNvPr>
          <p:cNvSpPr txBox="1"/>
          <p:nvPr/>
        </p:nvSpPr>
        <p:spPr>
          <a:xfrm>
            <a:off x="2927541" y="4864411"/>
            <a:ext cx="1796859" cy="369332"/>
          </a:xfrm>
          <a:prstGeom prst="rect">
            <a:avLst/>
          </a:prstGeom>
          <a:noFill/>
          <a:ln>
            <a:solidFill>
              <a:schemeClr val="tx1"/>
            </a:solidFill>
          </a:ln>
        </p:spPr>
        <p:txBody>
          <a:bodyPr wrap="square" rtlCol="0">
            <a:spAutoFit/>
          </a:bodyPr>
          <a:lstStyle/>
          <a:p>
            <a:pPr algn="ctr"/>
            <a:r>
              <a:rPr lang="en-US" altLang="zh-CN" dirty="0">
                <a:latin typeface="Times New Roman" panose="02020603050405020304" pitchFamily="18" charset="0"/>
                <a:cs typeface="Times New Roman" panose="02020603050405020304" pitchFamily="18" charset="0"/>
              </a:rPr>
              <a:t>112 unannotated</a:t>
            </a:r>
            <a:endParaRPr lang="en-US" dirty="0">
              <a:latin typeface="Times New Roman" panose="02020603050405020304" pitchFamily="18" charset="0"/>
              <a:cs typeface="Times New Roman" panose="02020603050405020304" pitchFamily="18" charset="0"/>
            </a:endParaRPr>
          </a:p>
        </p:txBody>
      </p:sp>
      <p:sp>
        <p:nvSpPr>
          <p:cNvPr id="28" name="TextBox 27">
            <a:extLst>
              <a:ext uri="{FF2B5EF4-FFF2-40B4-BE49-F238E27FC236}">
                <a16:creationId xmlns:a16="http://schemas.microsoft.com/office/drawing/2014/main" id="{CAD637EA-6D42-2441-BCFB-0210645C1E6D}"/>
              </a:ext>
            </a:extLst>
          </p:cNvPr>
          <p:cNvSpPr txBox="1"/>
          <p:nvPr/>
        </p:nvSpPr>
        <p:spPr>
          <a:xfrm>
            <a:off x="5062209" y="4844534"/>
            <a:ext cx="1796860" cy="369332"/>
          </a:xfrm>
          <a:prstGeom prst="rect">
            <a:avLst/>
          </a:prstGeom>
          <a:noFill/>
          <a:ln>
            <a:solidFill>
              <a:schemeClr val="tx1"/>
            </a:solidFill>
          </a:ln>
        </p:spPr>
        <p:txBody>
          <a:bodyPr wrap="square" rtlCol="0">
            <a:spAutoFit/>
          </a:bodyPr>
          <a:lstStyle/>
          <a:p>
            <a:pPr algn="ctr"/>
            <a:r>
              <a:rPr lang="en-US" altLang="zh-CN" dirty="0">
                <a:latin typeface="Times New Roman" panose="02020603050405020304" pitchFamily="18" charset="0"/>
                <a:cs typeface="Times New Roman" panose="02020603050405020304" pitchFamily="18" charset="0"/>
              </a:rPr>
              <a:t>28 unannotated</a:t>
            </a:r>
            <a:endParaRPr lang="en-US" dirty="0">
              <a:latin typeface="Times New Roman" panose="02020603050405020304" pitchFamily="18" charset="0"/>
              <a:cs typeface="Times New Roman" panose="02020603050405020304" pitchFamily="18" charset="0"/>
            </a:endParaRPr>
          </a:p>
        </p:txBody>
      </p:sp>
      <p:grpSp>
        <p:nvGrpSpPr>
          <p:cNvPr id="29" name="组合 130">
            <a:extLst>
              <a:ext uri="{FF2B5EF4-FFF2-40B4-BE49-F238E27FC236}">
                <a16:creationId xmlns:a16="http://schemas.microsoft.com/office/drawing/2014/main" id="{15147403-C4BD-DD44-B7DB-69711B024458}"/>
              </a:ext>
            </a:extLst>
          </p:cNvPr>
          <p:cNvGrpSpPr/>
          <p:nvPr/>
        </p:nvGrpSpPr>
        <p:grpSpPr>
          <a:xfrm>
            <a:off x="3089879" y="1853793"/>
            <a:ext cx="1223559" cy="1380824"/>
            <a:chOff x="8990096" y="121166"/>
            <a:chExt cx="1223559" cy="1380824"/>
          </a:xfrm>
        </p:grpSpPr>
        <p:sp>
          <p:nvSpPr>
            <p:cNvPr id="30" name="流程图: 磁盘 131">
              <a:extLst>
                <a:ext uri="{FF2B5EF4-FFF2-40B4-BE49-F238E27FC236}">
                  <a16:creationId xmlns:a16="http://schemas.microsoft.com/office/drawing/2014/main" id="{4946706F-73B3-8946-9DD8-2CC8ABE4831D}"/>
                </a:ext>
              </a:extLst>
            </p:cNvPr>
            <p:cNvSpPr/>
            <p:nvPr/>
          </p:nvSpPr>
          <p:spPr>
            <a:xfrm>
              <a:off x="8990096" y="121166"/>
              <a:ext cx="1223559" cy="1380824"/>
            </a:xfrm>
            <a:prstGeom prst="flowChartMagneticDisk">
              <a:avLst/>
            </a:prstGeom>
            <a:solidFill>
              <a:srgbClr val="5B9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rPr>
                <a:t>Training</a:t>
              </a:r>
              <a:endPar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1" name="椭圆 132">
              <a:extLst>
                <a:ext uri="{FF2B5EF4-FFF2-40B4-BE49-F238E27FC236}">
                  <a16:creationId xmlns:a16="http://schemas.microsoft.com/office/drawing/2014/main" id="{4C6E19CD-A7F2-9946-98B6-C571394F5DDC}"/>
                </a:ext>
              </a:extLst>
            </p:cNvPr>
            <p:cNvSpPr/>
            <p:nvPr/>
          </p:nvSpPr>
          <p:spPr>
            <a:xfrm>
              <a:off x="9224614" y="212382"/>
              <a:ext cx="758082" cy="26220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2" name="图片 85">
            <a:extLst>
              <a:ext uri="{FF2B5EF4-FFF2-40B4-BE49-F238E27FC236}">
                <a16:creationId xmlns:a16="http://schemas.microsoft.com/office/drawing/2014/main" id="{FF94EB8D-0AB0-EB40-87D6-D5DB66CF8A3A}"/>
              </a:ext>
            </a:extLst>
          </p:cNvPr>
          <p:cNvPicPr>
            <a:picLocks noChangeAspect="1"/>
          </p:cNvPicPr>
          <p:nvPr/>
        </p:nvPicPr>
        <p:blipFill>
          <a:blip r:embed="rId3"/>
          <a:stretch>
            <a:fillRect/>
          </a:stretch>
        </p:blipFill>
        <p:spPr>
          <a:xfrm>
            <a:off x="372803" y="2571750"/>
            <a:ext cx="1724025" cy="857250"/>
          </a:xfrm>
          <a:prstGeom prst="rect">
            <a:avLst/>
          </a:prstGeom>
        </p:spPr>
      </p:pic>
      <p:sp>
        <p:nvSpPr>
          <p:cNvPr id="33" name="椭圆形标注 86">
            <a:extLst>
              <a:ext uri="{FF2B5EF4-FFF2-40B4-BE49-F238E27FC236}">
                <a16:creationId xmlns:a16="http://schemas.microsoft.com/office/drawing/2014/main" id="{C830D79E-138E-BB46-A10B-B83E9AE1AFCB}"/>
              </a:ext>
            </a:extLst>
          </p:cNvPr>
          <p:cNvSpPr/>
          <p:nvPr/>
        </p:nvSpPr>
        <p:spPr>
          <a:xfrm>
            <a:off x="82811" y="1769852"/>
            <a:ext cx="1073726" cy="897493"/>
          </a:xfrm>
          <a:prstGeom prst="wedgeEllipseCallout">
            <a:avLst>
              <a:gd name="adj1" fmla="val 57523"/>
              <a:gd name="adj2" fmla="val 57714"/>
            </a:avLst>
          </a:prstGeom>
          <a:solidFill>
            <a:schemeClr val="bg1"/>
          </a:solidFill>
          <a:ln w="127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形标注 87">
            <a:extLst>
              <a:ext uri="{FF2B5EF4-FFF2-40B4-BE49-F238E27FC236}">
                <a16:creationId xmlns:a16="http://schemas.microsoft.com/office/drawing/2014/main" id="{1CE1CF33-DF4C-4D43-B5FC-07AD930E3A63}"/>
              </a:ext>
            </a:extLst>
          </p:cNvPr>
          <p:cNvSpPr/>
          <p:nvPr/>
        </p:nvSpPr>
        <p:spPr>
          <a:xfrm>
            <a:off x="1234816" y="1664624"/>
            <a:ext cx="955963" cy="685801"/>
          </a:xfrm>
          <a:prstGeom prst="wedgeEllipseCallout">
            <a:avLst>
              <a:gd name="adj1" fmla="val 10345"/>
              <a:gd name="adj2" fmla="val 105120"/>
            </a:avLst>
          </a:prstGeom>
          <a:solidFill>
            <a:schemeClr val="bg1"/>
          </a:solidFill>
          <a:ln w="127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5" name="Picture 14" descr="https://timgsa.baidu.com/timg?image&amp;quality=80&amp;size=b9999_10000&amp;sec=1594977575099&amp;di=eac274a5919a0304c28eae32bae4e352&amp;imgtype=0&amp;src=http%3A%2F%2Fi0.bbs.fd.zol-img.com.cn%2Ft_s800x5000%2Fg4%2FM04%2F00%2F04%2FCg-4zFT6qOyIajBAAABMgJCaCloAAWPdAMdu6wAAEyY186.jpg">
            <a:extLst>
              <a:ext uri="{FF2B5EF4-FFF2-40B4-BE49-F238E27FC236}">
                <a16:creationId xmlns:a16="http://schemas.microsoft.com/office/drawing/2014/main" id="{C60669A1-4D15-A54C-9C3E-DB695CD58C59}"/>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4271" t="13851" r="18463" b="8621"/>
          <a:stretch/>
        </p:blipFill>
        <p:spPr bwMode="auto">
          <a:xfrm>
            <a:off x="251980" y="1925080"/>
            <a:ext cx="746988" cy="619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 name="图片 91">
            <a:extLst>
              <a:ext uri="{FF2B5EF4-FFF2-40B4-BE49-F238E27FC236}">
                <a16:creationId xmlns:a16="http://schemas.microsoft.com/office/drawing/2014/main" id="{CCF52777-6A37-C149-97C9-89160A2527E5}"/>
              </a:ext>
            </a:extLst>
          </p:cNvPr>
          <p:cNvPicPr>
            <a:picLocks noChangeAspect="1"/>
          </p:cNvPicPr>
          <p:nvPr/>
        </p:nvPicPr>
        <p:blipFill>
          <a:blip r:embed="rId5"/>
          <a:stretch>
            <a:fillRect/>
          </a:stretch>
        </p:blipFill>
        <p:spPr>
          <a:xfrm rot="5400000" flipH="1">
            <a:off x="1476315" y="1786597"/>
            <a:ext cx="472963" cy="457456"/>
          </a:xfrm>
          <a:prstGeom prst="rect">
            <a:avLst/>
          </a:prstGeom>
        </p:spPr>
      </p:pic>
      <p:grpSp>
        <p:nvGrpSpPr>
          <p:cNvPr id="37" name="组合 130">
            <a:extLst>
              <a:ext uri="{FF2B5EF4-FFF2-40B4-BE49-F238E27FC236}">
                <a16:creationId xmlns:a16="http://schemas.microsoft.com/office/drawing/2014/main" id="{DD70E80C-E5F7-1749-859B-5F62DE93AAD0}"/>
              </a:ext>
            </a:extLst>
          </p:cNvPr>
          <p:cNvGrpSpPr/>
          <p:nvPr/>
        </p:nvGrpSpPr>
        <p:grpSpPr>
          <a:xfrm>
            <a:off x="5025922" y="1878845"/>
            <a:ext cx="1353969" cy="1380824"/>
            <a:chOff x="8990095" y="121166"/>
            <a:chExt cx="1353969" cy="1380824"/>
          </a:xfrm>
        </p:grpSpPr>
        <p:sp>
          <p:nvSpPr>
            <p:cNvPr id="38" name="流程图: 磁盘 131">
              <a:extLst>
                <a:ext uri="{FF2B5EF4-FFF2-40B4-BE49-F238E27FC236}">
                  <a16:creationId xmlns:a16="http://schemas.microsoft.com/office/drawing/2014/main" id="{A7C24050-25AF-1D4E-ADC6-6393BB443ACB}"/>
                </a:ext>
              </a:extLst>
            </p:cNvPr>
            <p:cNvSpPr/>
            <p:nvPr/>
          </p:nvSpPr>
          <p:spPr>
            <a:xfrm>
              <a:off x="8990095" y="121166"/>
              <a:ext cx="1353969" cy="1380824"/>
            </a:xfrm>
            <a:prstGeom prst="flowChartMagneticDisk">
              <a:avLst/>
            </a:prstGeom>
            <a:solidFill>
              <a:srgbClr val="5B9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rPr>
                <a:t>Validation</a:t>
              </a:r>
              <a:endPar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9" name="椭圆 132">
              <a:extLst>
                <a:ext uri="{FF2B5EF4-FFF2-40B4-BE49-F238E27FC236}">
                  <a16:creationId xmlns:a16="http://schemas.microsoft.com/office/drawing/2014/main" id="{304FFF7D-72AF-E24A-B304-830046066814}"/>
                </a:ext>
              </a:extLst>
            </p:cNvPr>
            <p:cNvSpPr/>
            <p:nvPr/>
          </p:nvSpPr>
          <p:spPr>
            <a:xfrm>
              <a:off x="9298173" y="212382"/>
              <a:ext cx="758082" cy="26220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0" name="组合 130">
            <a:extLst>
              <a:ext uri="{FF2B5EF4-FFF2-40B4-BE49-F238E27FC236}">
                <a16:creationId xmlns:a16="http://schemas.microsoft.com/office/drawing/2014/main" id="{88190261-F8E5-9740-B948-2210FBED8679}"/>
              </a:ext>
            </a:extLst>
          </p:cNvPr>
          <p:cNvGrpSpPr/>
          <p:nvPr/>
        </p:nvGrpSpPr>
        <p:grpSpPr>
          <a:xfrm>
            <a:off x="7240766" y="1830785"/>
            <a:ext cx="1353969" cy="1380824"/>
            <a:chOff x="8990095" y="121166"/>
            <a:chExt cx="1353969" cy="1380824"/>
          </a:xfrm>
        </p:grpSpPr>
        <p:sp>
          <p:nvSpPr>
            <p:cNvPr id="41" name="流程图: 磁盘 131">
              <a:extLst>
                <a:ext uri="{FF2B5EF4-FFF2-40B4-BE49-F238E27FC236}">
                  <a16:creationId xmlns:a16="http://schemas.microsoft.com/office/drawing/2014/main" id="{75B7F1BE-8F64-7945-AC38-D9736C3594C8}"/>
                </a:ext>
              </a:extLst>
            </p:cNvPr>
            <p:cNvSpPr/>
            <p:nvPr/>
          </p:nvSpPr>
          <p:spPr>
            <a:xfrm>
              <a:off x="8990095" y="121166"/>
              <a:ext cx="1353969" cy="1380824"/>
            </a:xfrm>
            <a:prstGeom prst="flowChartMagneticDisk">
              <a:avLst/>
            </a:prstGeom>
            <a:solidFill>
              <a:srgbClr val="5B9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rPr>
                <a:t>Testing</a:t>
              </a:r>
              <a:endPar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2" name="椭圆 132">
              <a:extLst>
                <a:ext uri="{FF2B5EF4-FFF2-40B4-BE49-F238E27FC236}">
                  <a16:creationId xmlns:a16="http://schemas.microsoft.com/office/drawing/2014/main" id="{7AFEB4DB-5B52-1940-AB69-3EA029C02B1E}"/>
                </a:ext>
              </a:extLst>
            </p:cNvPr>
            <p:cNvSpPr/>
            <p:nvPr/>
          </p:nvSpPr>
          <p:spPr>
            <a:xfrm>
              <a:off x="9293129" y="212382"/>
              <a:ext cx="758082" cy="26220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3" name="TextBox 42">
            <a:extLst>
              <a:ext uri="{FF2B5EF4-FFF2-40B4-BE49-F238E27FC236}">
                <a16:creationId xmlns:a16="http://schemas.microsoft.com/office/drawing/2014/main" id="{7CE2CBA4-2BC0-C847-9731-E68D9737BFD7}"/>
              </a:ext>
            </a:extLst>
          </p:cNvPr>
          <p:cNvSpPr txBox="1"/>
          <p:nvPr/>
        </p:nvSpPr>
        <p:spPr>
          <a:xfrm>
            <a:off x="436017" y="5671667"/>
            <a:ext cx="1941557" cy="369332"/>
          </a:xfrm>
          <a:prstGeom prst="rect">
            <a:avLst/>
          </a:prstGeom>
          <a:noFill/>
          <a:ln>
            <a:solidFill>
              <a:schemeClr val="tx1"/>
            </a:solidFill>
          </a:ln>
        </p:spPr>
        <p:txBody>
          <a:bodyPr wrap="square" rtlCol="0">
            <a:spAutoFit/>
          </a:bodyPr>
          <a:lstStyle/>
          <a:p>
            <a:r>
              <a:rPr lang="en-US" dirty="0">
                <a:latin typeface="Times New Roman" panose="02020603050405020304" pitchFamily="18" charset="0"/>
                <a:cs typeface="Times New Roman" panose="02020603050405020304" pitchFamily="18" charset="0"/>
              </a:rPr>
              <a:t>The third release</a:t>
            </a:r>
          </a:p>
        </p:txBody>
      </p:sp>
      <p:sp>
        <p:nvSpPr>
          <p:cNvPr id="44" name="TextBox 43">
            <a:extLst>
              <a:ext uri="{FF2B5EF4-FFF2-40B4-BE49-F238E27FC236}">
                <a16:creationId xmlns:a16="http://schemas.microsoft.com/office/drawing/2014/main" id="{CB1F97A5-5B10-1A43-9A05-3416FF1E4064}"/>
              </a:ext>
            </a:extLst>
          </p:cNvPr>
          <p:cNvSpPr txBox="1"/>
          <p:nvPr/>
        </p:nvSpPr>
        <p:spPr>
          <a:xfrm>
            <a:off x="7736529" y="5671667"/>
            <a:ext cx="530915" cy="369332"/>
          </a:xfrm>
          <a:prstGeom prst="rect">
            <a:avLst/>
          </a:prstGeom>
          <a:noFill/>
          <a:ln>
            <a:solidFill>
              <a:schemeClr val="tx1"/>
            </a:solidFill>
          </a:ln>
        </p:spPr>
        <p:txBody>
          <a:bodyPr wrap="none" rtlCol="0">
            <a:spAutoFit/>
          </a:bodyPr>
          <a:lstStyle/>
          <a:p>
            <a:r>
              <a:rPr lang="en-US" dirty="0">
                <a:latin typeface="Times New Roman" panose="02020603050405020304" pitchFamily="18" charset="0"/>
                <a:cs typeface="Times New Roman" panose="02020603050405020304" pitchFamily="18" charset="0"/>
              </a:rPr>
              <a:t>320</a:t>
            </a:r>
          </a:p>
        </p:txBody>
      </p:sp>
    </p:spTree>
    <p:extLst>
      <p:ext uri="{BB962C8B-B14F-4D97-AF65-F5344CB8AC3E}">
        <p14:creationId xmlns:p14="http://schemas.microsoft.com/office/powerpoint/2010/main" val="22965513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2718" y="817001"/>
            <a:ext cx="1828800" cy="715962"/>
          </a:xfrm>
        </p:spPr>
        <p:txBody>
          <a:bodyPr>
            <a:normAutofit/>
          </a:bodyPr>
          <a:lstStyle/>
          <a:p>
            <a:pPr algn="l"/>
            <a:r>
              <a:rPr lang="en-US" sz="2400" dirty="0">
                <a:latin typeface="Times New Roman" panose="02020603050405020304" pitchFamily="18" charset="0"/>
                <a:cs typeface="Times New Roman" panose="02020603050405020304" pitchFamily="18" charset="0"/>
              </a:rPr>
              <a:t>Methodology</a:t>
            </a:r>
          </a:p>
        </p:txBody>
      </p:sp>
      <p:sp>
        <p:nvSpPr>
          <p:cNvPr id="27" name="圆角矩形 82">
            <a:extLst>
              <a:ext uri="{FF2B5EF4-FFF2-40B4-BE49-F238E27FC236}">
                <a16:creationId xmlns:a16="http://schemas.microsoft.com/office/drawing/2014/main" id="{3BE1D3FC-6DA2-46DC-86F6-47A56FEDD7C1}"/>
              </a:ext>
            </a:extLst>
          </p:cNvPr>
          <p:cNvSpPr/>
          <p:nvPr/>
        </p:nvSpPr>
        <p:spPr>
          <a:xfrm>
            <a:off x="771737" y="1751443"/>
            <a:ext cx="7275879" cy="2591957"/>
          </a:xfrm>
          <a:prstGeom prst="roundRect">
            <a:avLst>
              <a:gd name="adj" fmla="val 5949"/>
            </a:avLst>
          </a:prstGeom>
          <a:noFill/>
          <a:ln w="19050">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p>
        </p:txBody>
      </p:sp>
      <p:grpSp>
        <p:nvGrpSpPr>
          <p:cNvPr id="4" name="Group 3">
            <a:extLst>
              <a:ext uri="{FF2B5EF4-FFF2-40B4-BE49-F238E27FC236}">
                <a16:creationId xmlns:a16="http://schemas.microsoft.com/office/drawing/2014/main" id="{6EB24FB1-76F7-4B2F-A153-E26FC568D24F}"/>
              </a:ext>
            </a:extLst>
          </p:cNvPr>
          <p:cNvGrpSpPr/>
          <p:nvPr/>
        </p:nvGrpSpPr>
        <p:grpSpPr>
          <a:xfrm>
            <a:off x="1256769" y="1854620"/>
            <a:ext cx="6325667" cy="2385601"/>
            <a:chOff x="1567626" y="908720"/>
            <a:chExt cx="6325667" cy="2385601"/>
          </a:xfrm>
        </p:grpSpPr>
        <p:sp>
          <p:nvSpPr>
            <p:cNvPr id="28" name="TextBox 27">
              <a:extLst>
                <a:ext uri="{FF2B5EF4-FFF2-40B4-BE49-F238E27FC236}">
                  <a16:creationId xmlns:a16="http://schemas.microsoft.com/office/drawing/2014/main" id="{011FCC61-E481-4F1A-B6F2-BC8F9EDA7DAD}"/>
                </a:ext>
              </a:extLst>
            </p:cNvPr>
            <p:cNvSpPr txBox="1"/>
            <p:nvPr/>
          </p:nvSpPr>
          <p:spPr>
            <a:xfrm>
              <a:off x="1567626" y="2178751"/>
              <a:ext cx="648072" cy="307777"/>
            </a:xfrm>
            <a:prstGeom prst="rect">
              <a:avLst/>
            </a:prstGeom>
            <a:noFill/>
            <a:ln w="19050">
              <a:solidFill>
                <a:schemeClr val="tx1"/>
              </a:solidFill>
            </a:ln>
          </p:spPr>
          <p:txBody>
            <a:bodyPr wrap="square" rtlCol="0">
              <a:spAutoFit/>
            </a:bodyPr>
            <a:lstStyle/>
            <a:p>
              <a:pPr algn="ctr"/>
              <a:r>
                <a:rPr lang="en-US" sz="1400" b="1" dirty="0">
                  <a:solidFill>
                    <a:srgbClr val="FF0000"/>
                  </a:solidFill>
                  <a:latin typeface="Times New Roman" panose="02020603050405020304" pitchFamily="18" charset="0"/>
                  <a:cs typeface="Times New Roman" panose="02020603050405020304" pitchFamily="18" charset="0"/>
                </a:rPr>
                <a:t>GAN</a:t>
              </a:r>
            </a:p>
          </p:txBody>
        </p:sp>
        <p:sp>
          <p:nvSpPr>
            <p:cNvPr id="29" name="TextBox 28">
              <a:extLst>
                <a:ext uri="{FF2B5EF4-FFF2-40B4-BE49-F238E27FC236}">
                  <a16:creationId xmlns:a16="http://schemas.microsoft.com/office/drawing/2014/main" id="{3438B986-2299-4B3E-BA17-C7BB4D783C10}"/>
                </a:ext>
              </a:extLst>
            </p:cNvPr>
            <p:cNvSpPr txBox="1"/>
            <p:nvPr/>
          </p:nvSpPr>
          <p:spPr>
            <a:xfrm>
              <a:off x="5711010" y="2034105"/>
              <a:ext cx="884947" cy="307777"/>
            </a:xfrm>
            <a:prstGeom prst="rect">
              <a:avLst/>
            </a:prstGeom>
            <a:noFill/>
            <a:ln w="19050">
              <a:solidFill>
                <a:schemeClr val="tx1"/>
              </a:solidFill>
            </a:ln>
          </p:spPr>
          <p:txBody>
            <a:bodyPr wrap="square" rtlCol="0">
              <a:spAutoFit/>
            </a:bodyPr>
            <a:lstStyle/>
            <a:p>
              <a:pPr algn="ctr"/>
              <a:r>
                <a:rPr lang="en-US" sz="1400" b="1" dirty="0">
                  <a:latin typeface="Times New Roman" panose="02020603050405020304" pitchFamily="18" charset="0"/>
                  <a:cs typeface="Times New Roman" panose="02020603050405020304" pitchFamily="18" charset="0"/>
                </a:rPr>
                <a:t>Yolov5</a:t>
              </a:r>
            </a:p>
          </p:txBody>
        </p:sp>
        <p:sp>
          <p:nvSpPr>
            <p:cNvPr id="30" name="TextBox 29">
              <a:extLst>
                <a:ext uri="{FF2B5EF4-FFF2-40B4-BE49-F238E27FC236}">
                  <a16:creationId xmlns:a16="http://schemas.microsoft.com/office/drawing/2014/main" id="{07EF8400-031A-4C46-AA2A-33B84A9A0476}"/>
                </a:ext>
              </a:extLst>
            </p:cNvPr>
            <p:cNvSpPr txBox="1"/>
            <p:nvPr/>
          </p:nvSpPr>
          <p:spPr>
            <a:xfrm>
              <a:off x="4263117" y="1772816"/>
              <a:ext cx="1027921" cy="307777"/>
            </a:xfrm>
            <a:prstGeom prst="rect">
              <a:avLst/>
            </a:prstGeom>
            <a:noFill/>
            <a:ln w="19050">
              <a:solidFill>
                <a:schemeClr val="tx1"/>
              </a:solidFill>
            </a:ln>
          </p:spPr>
          <p:txBody>
            <a:bodyPr wrap="square" rtlCol="0">
              <a:spAutoFit/>
            </a:bodyPr>
            <a:lstStyle/>
            <a:p>
              <a:pPr algn="ctr"/>
              <a:r>
                <a:rPr lang="en-US" sz="1400" b="1" dirty="0">
                  <a:latin typeface="Times New Roman" panose="02020603050405020304" pitchFamily="18" charset="0"/>
                  <a:cs typeface="Times New Roman" panose="02020603050405020304" pitchFamily="18" charset="0"/>
                </a:rPr>
                <a:t>Training</a:t>
              </a:r>
            </a:p>
          </p:txBody>
        </p:sp>
        <p:sp>
          <p:nvSpPr>
            <p:cNvPr id="31" name="TextBox 30">
              <a:extLst>
                <a:ext uri="{FF2B5EF4-FFF2-40B4-BE49-F238E27FC236}">
                  <a16:creationId xmlns:a16="http://schemas.microsoft.com/office/drawing/2014/main" id="{276788AD-94B9-48E2-9ED9-DAAC4B7198B4}"/>
                </a:ext>
              </a:extLst>
            </p:cNvPr>
            <p:cNvSpPr txBox="1"/>
            <p:nvPr/>
          </p:nvSpPr>
          <p:spPr>
            <a:xfrm>
              <a:off x="4270700" y="2304653"/>
              <a:ext cx="1027921" cy="307777"/>
            </a:xfrm>
            <a:prstGeom prst="rect">
              <a:avLst/>
            </a:prstGeom>
            <a:noFill/>
            <a:ln w="19050">
              <a:solidFill>
                <a:schemeClr val="tx1"/>
              </a:solidFill>
            </a:ln>
          </p:spPr>
          <p:txBody>
            <a:bodyPr wrap="square" rtlCol="0">
              <a:spAutoFit/>
            </a:bodyPr>
            <a:lstStyle/>
            <a:p>
              <a:pPr algn="ctr"/>
              <a:r>
                <a:rPr lang="en-US" sz="1400" b="1" dirty="0">
                  <a:latin typeface="Times New Roman" panose="02020603050405020304" pitchFamily="18" charset="0"/>
                  <a:cs typeface="Times New Roman" panose="02020603050405020304" pitchFamily="18" charset="0"/>
                </a:rPr>
                <a:t>Validation</a:t>
              </a:r>
            </a:p>
          </p:txBody>
        </p:sp>
        <p:sp>
          <p:nvSpPr>
            <p:cNvPr id="32" name="TextBox 31">
              <a:extLst>
                <a:ext uri="{FF2B5EF4-FFF2-40B4-BE49-F238E27FC236}">
                  <a16:creationId xmlns:a16="http://schemas.microsoft.com/office/drawing/2014/main" id="{C1BA34B9-6683-4D8A-910C-A2F2FB884BAC}"/>
                </a:ext>
              </a:extLst>
            </p:cNvPr>
            <p:cNvSpPr txBox="1"/>
            <p:nvPr/>
          </p:nvSpPr>
          <p:spPr>
            <a:xfrm>
              <a:off x="1691680" y="908720"/>
              <a:ext cx="1640238" cy="307777"/>
            </a:xfrm>
            <a:prstGeom prst="rect">
              <a:avLst/>
            </a:prstGeom>
            <a:noFill/>
            <a:ln w="19050">
              <a:solidFill>
                <a:schemeClr val="tx1"/>
              </a:solidFill>
            </a:ln>
          </p:spPr>
          <p:txBody>
            <a:bodyPr wrap="square" rtlCol="0">
              <a:spAutoFit/>
            </a:bodyPr>
            <a:lstStyle/>
            <a:p>
              <a:pPr algn="ctr"/>
              <a:r>
                <a:rPr lang="en-US" sz="1400" b="1" dirty="0">
                  <a:latin typeface="Times New Roman" panose="02020603050405020304" pitchFamily="18" charset="0"/>
                  <a:cs typeface="Times New Roman" panose="02020603050405020304" pitchFamily="18" charset="0"/>
                </a:rPr>
                <a:t>Pavement images</a:t>
              </a:r>
            </a:p>
          </p:txBody>
        </p:sp>
        <p:sp>
          <p:nvSpPr>
            <p:cNvPr id="33" name="TextBox 32">
              <a:extLst>
                <a:ext uri="{FF2B5EF4-FFF2-40B4-BE49-F238E27FC236}">
                  <a16:creationId xmlns:a16="http://schemas.microsoft.com/office/drawing/2014/main" id="{A3B91C35-556A-417B-A493-594F096C968D}"/>
                </a:ext>
              </a:extLst>
            </p:cNvPr>
            <p:cNvSpPr txBox="1"/>
            <p:nvPr/>
          </p:nvSpPr>
          <p:spPr>
            <a:xfrm>
              <a:off x="2590799" y="2184239"/>
              <a:ext cx="1078350" cy="307777"/>
            </a:xfrm>
            <a:prstGeom prst="rect">
              <a:avLst/>
            </a:prstGeom>
            <a:noFill/>
            <a:ln w="19050">
              <a:solidFill>
                <a:schemeClr val="tx1"/>
              </a:solidFill>
            </a:ln>
          </p:spPr>
          <p:txBody>
            <a:bodyPr wrap="square" rtlCol="0">
              <a:spAutoFit/>
            </a:bodyPr>
            <a:lstStyle/>
            <a:p>
              <a:pPr algn="ctr"/>
              <a:r>
                <a:rPr lang="en-US" sz="1400" b="1" dirty="0">
                  <a:solidFill>
                    <a:srgbClr val="FF0000"/>
                  </a:solidFill>
                  <a:latin typeface="Times New Roman" panose="02020603050405020304" pitchFamily="18" charset="0"/>
                  <a:cs typeface="Times New Roman" panose="02020603050405020304" pitchFamily="18" charset="0"/>
                </a:rPr>
                <a:t>Annotation</a:t>
              </a:r>
            </a:p>
          </p:txBody>
        </p:sp>
        <p:cxnSp>
          <p:nvCxnSpPr>
            <p:cNvPr id="34" name="Elbow Connector 30">
              <a:extLst>
                <a:ext uri="{FF2B5EF4-FFF2-40B4-BE49-F238E27FC236}">
                  <a16:creationId xmlns:a16="http://schemas.microsoft.com/office/drawing/2014/main" id="{CE08FA2F-4711-488F-9B8B-929AC1D8E293}"/>
                </a:ext>
              </a:extLst>
            </p:cNvPr>
            <p:cNvCxnSpPr>
              <a:cxnSpLocks/>
              <a:stCxn id="33" idx="3"/>
              <a:endCxn id="31" idx="1"/>
            </p:cNvCxnSpPr>
            <p:nvPr/>
          </p:nvCxnSpPr>
          <p:spPr>
            <a:xfrm>
              <a:off x="3669149" y="2338128"/>
              <a:ext cx="601551" cy="120414"/>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Elbow Connector 32">
              <a:extLst>
                <a:ext uri="{FF2B5EF4-FFF2-40B4-BE49-F238E27FC236}">
                  <a16:creationId xmlns:a16="http://schemas.microsoft.com/office/drawing/2014/main" id="{7ABBBCCE-1842-4279-A850-86D5FC32BC7F}"/>
                </a:ext>
              </a:extLst>
            </p:cNvPr>
            <p:cNvCxnSpPr>
              <a:cxnSpLocks/>
              <a:stCxn id="33" idx="3"/>
              <a:endCxn id="30" idx="1"/>
            </p:cNvCxnSpPr>
            <p:nvPr/>
          </p:nvCxnSpPr>
          <p:spPr>
            <a:xfrm flipV="1">
              <a:off x="3669149" y="1926705"/>
              <a:ext cx="593968" cy="411423"/>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621861D6-5CBF-4B5B-B2FC-96B9F0DEC950}"/>
                </a:ext>
              </a:extLst>
            </p:cNvPr>
            <p:cNvCxnSpPr>
              <a:cxnSpLocks/>
              <a:stCxn id="28" idx="3"/>
              <a:endCxn id="33" idx="1"/>
            </p:cNvCxnSpPr>
            <p:nvPr/>
          </p:nvCxnSpPr>
          <p:spPr>
            <a:xfrm>
              <a:off x="2215698" y="2332640"/>
              <a:ext cx="375101" cy="548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32A539C9-DF38-4447-ACDB-6078CB6319FF}"/>
                </a:ext>
              </a:extLst>
            </p:cNvPr>
            <p:cNvSpPr txBox="1"/>
            <p:nvPr/>
          </p:nvSpPr>
          <p:spPr>
            <a:xfrm>
              <a:off x="7008346" y="2034272"/>
              <a:ext cx="884947" cy="307777"/>
            </a:xfrm>
            <a:prstGeom prst="rect">
              <a:avLst/>
            </a:prstGeom>
            <a:noFill/>
            <a:ln w="19050">
              <a:solidFill>
                <a:schemeClr val="tx1"/>
              </a:solidFill>
            </a:ln>
          </p:spPr>
          <p:txBody>
            <a:bodyPr wrap="square" rtlCol="0">
              <a:spAutoFit/>
            </a:bodyPr>
            <a:lstStyle/>
            <a:p>
              <a:pPr algn="ctr"/>
              <a:r>
                <a:rPr lang="en-US" sz="1400" b="1" dirty="0">
                  <a:latin typeface="Times New Roman" panose="02020603050405020304" pitchFamily="18" charset="0"/>
                  <a:cs typeface="Times New Roman" panose="02020603050405020304" pitchFamily="18" charset="0"/>
                </a:rPr>
                <a:t>Testing</a:t>
              </a:r>
            </a:p>
          </p:txBody>
        </p:sp>
        <p:cxnSp>
          <p:nvCxnSpPr>
            <p:cNvPr id="38" name="Elbow Connector 39">
              <a:extLst>
                <a:ext uri="{FF2B5EF4-FFF2-40B4-BE49-F238E27FC236}">
                  <a16:creationId xmlns:a16="http://schemas.microsoft.com/office/drawing/2014/main" id="{E7DD4BC6-EAAB-49C3-9FC6-EEF8BD36A578}"/>
                </a:ext>
              </a:extLst>
            </p:cNvPr>
            <p:cNvCxnSpPr>
              <a:cxnSpLocks/>
              <a:stCxn id="30" idx="3"/>
              <a:endCxn id="29" idx="1"/>
            </p:cNvCxnSpPr>
            <p:nvPr/>
          </p:nvCxnSpPr>
          <p:spPr>
            <a:xfrm>
              <a:off x="5291038" y="1926705"/>
              <a:ext cx="419972" cy="261289"/>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Elbow Connector 41">
              <a:extLst>
                <a:ext uri="{FF2B5EF4-FFF2-40B4-BE49-F238E27FC236}">
                  <a16:creationId xmlns:a16="http://schemas.microsoft.com/office/drawing/2014/main" id="{DAAC7733-2599-4FD0-8D94-4280DDBFA9E3}"/>
                </a:ext>
              </a:extLst>
            </p:cNvPr>
            <p:cNvCxnSpPr>
              <a:cxnSpLocks/>
              <a:stCxn id="31" idx="3"/>
              <a:endCxn id="29" idx="1"/>
            </p:cNvCxnSpPr>
            <p:nvPr/>
          </p:nvCxnSpPr>
          <p:spPr>
            <a:xfrm flipV="1">
              <a:off x="5298621" y="2187994"/>
              <a:ext cx="412389" cy="270548"/>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E44B036A-DE55-435D-BA05-A8F915225096}"/>
                </a:ext>
              </a:extLst>
            </p:cNvPr>
            <p:cNvCxnSpPr>
              <a:stCxn id="29" idx="3"/>
              <a:endCxn id="37" idx="1"/>
            </p:cNvCxnSpPr>
            <p:nvPr/>
          </p:nvCxnSpPr>
          <p:spPr>
            <a:xfrm>
              <a:off x="6595957" y="2187994"/>
              <a:ext cx="412389" cy="16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5400B37A-7F0F-4B46-A55E-3F53467BF31B}"/>
                </a:ext>
              </a:extLst>
            </p:cNvPr>
            <p:cNvSpPr txBox="1"/>
            <p:nvPr/>
          </p:nvSpPr>
          <p:spPr>
            <a:xfrm>
              <a:off x="1895530" y="1465039"/>
              <a:ext cx="1232537" cy="307777"/>
            </a:xfrm>
            <a:prstGeom prst="rect">
              <a:avLst/>
            </a:prstGeom>
            <a:noFill/>
            <a:ln w="19050">
              <a:solidFill>
                <a:schemeClr val="tx1"/>
              </a:solidFill>
            </a:ln>
          </p:spPr>
          <p:txBody>
            <a:bodyPr wrap="square" rtlCol="0">
              <a:spAutoFit/>
            </a:bodyPr>
            <a:lstStyle/>
            <a:p>
              <a:pPr algn="ctr"/>
              <a:r>
                <a:rPr lang="en-US" sz="1400" b="1" dirty="0">
                  <a:solidFill>
                    <a:srgbClr val="FF0000"/>
                  </a:solidFill>
                  <a:latin typeface="Times New Roman" panose="02020603050405020304" pitchFamily="18" charset="0"/>
                  <a:cs typeface="Times New Roman" panose="02020603050405020304" pitchFamily="18" charset="0"/>
                </a:rPr>
                <a:t>Preprocess</a:t>
              </a:r>
            </a:p>
          </p:txBody>
        </p:sp>
        <p:cxnSp>
          <p:nvCxnSpPr>
            <p:cNvPr id="42" name="Connector: Elbow 41">
              <a:extLst>
                <a:ext uri="{FF2B5EF4-FFF2-40B4-BE49-F238E27FC236}">
                  <a16:creationId xmlns:a16="http://schemas.microsoft.com/office/drawing/2014/main" id="{0D08A0CE-C029-47F6-9ED6-A4A44C544948}"/>
                </a:ext>
              </a:extLst>
            </p:cNvPr>
            <p:cNvCxnSpPr>
              <a:stCxn id="41" idx="2"/>
              <a:endCxn id="28" idx="0"/>
            </p:cNvCxnSpPr>
            <p:nvPr/>
          </p:nvCxnSpPr>
          <p:spPr>
            <a:xfrm rot="5400000">
              <a:off x="1998764" y="1665715"/>
              <a:ext cx="405935" cy="620137"/>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43" name="Connector: Elbow 42">
              <a:extLst>
                <a:ext uri="{FF2B5EF4-FFF2-40B4-BE49-F238E27FC236}">
                  <a16:creationId xmlns:a16="http://schemas.microsoft.com/office/drawing/2014/main" id="{2E8FE694-270B-4E20-8689-CEBA3D7A3C69}"/>
                </a:ext>
              </a:extLst>
            </p:cNvPr>
            <p:cNvCxnSpPr>
              <a:stCxn id="41" idx="2"/>
              <a:endCxn id="33" idx="0"/>
            </p:cNvCxnSpPr>
            <p:nvPr/>
          </p:nvCxnSpPr>
          <p:spPr>
            <a:xfrm rot="16200000" flipH="1">
              <a:off x="2615175" y="1669439"/>
              <a:ext cx="411423" cy="618175"/>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44" name="Straight Arrow Connector 43">
              <a:extLst>
                <a:ext uri="{FF2B5EF4-FFF2-40B4-BE49-F238E27FC236}">
                  <a16:creationId xmlns:a16="http://schemas.microsoft.com/office/drawing/2014/main" id="{3FD0638A-5D33-403A-BB5C-A255A6D4B3D7}"/>
                </a:ext>
              </a:extLst>
            </p:cNvPr>
            <p:cNvCxnSpPr>
              <a:stCxn id="32" idx="2"/>
              <a:endCxn id="41" idx="0"/>
            </p:cNvCxnSpPr>
            <p:nvPr/>
          </p:nvCxnSpPr>
          <p:spPr>
            <a:xfrm>
              <a:off x="2511799" y="1216497"/>
              <a:ext cx="0" cy="24854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5" name="TextBox 44">
              <a:extLst>
                <a:ext uri="{FF2B5EF4-FFF2-40B4-BE49-F238E27FC236}">
                  <a16:creationId xmlns:a16="http://schemas.microsoft.com/office/drawing/2014/main" id="{4E0179DB-F2AC-486B-B84E-DD100912551A}"/>
                </a:ext>
              </a:extLst>
            </p:cNvPr>
            <p:cNvSpPr txBox="1"/>
            <p:nvPr/>
          </p:nvSpPr>
          <p:spPr>
            <a:xfrm>
              <a:off x="2051624" y="2986544"/>
              <a:ext cx="1078350" cy="307777"/>
            </a:xfrm>
            <a:prstGeom prst="rect">
              <a:avLst/>
            </a:prstGeom>
            <a:noFill/>
            <a:ln w="19050">
              <a:solidFill>
                <a:schemeClr val="tx1"/>
              </a:solidFill>
            </a:ln>
          </p:spPr>
          <p:txBody>
            <a:bodyPr wrap="square" rtlCol="0">
              <a:spAutoFit/>
            </a:bodyPr>
            <a:lstStyle/>
            <a:p>
              <a:pPr algn="ctr"/>
              <a:r>
                <a:rPr lang="en-US" sz="1400" b="1" dirty="0">
                  <a:latin typeface="Times New Roman" panose="02020603050405020304" pitchFamily="18" charset="0"/>
                  <a:cs typeface="Times New Roman" panose="02020603050405020304" pitchFamily="18" charset="0"/>
                </a:rPr>
                <a:t>Organizer </a:t>
              </a:r>
            </a:p>
          </p:txBody>
        </p:sp>
        <p:sp>
          <p:nvSpPr>
            <p:cNvPr id="46" name="TextBox 45">
              <a:extLst>
                <a:ext uri="{FF2B5EF4-FFF2-40B4-BE49-F238E27FC236}">
                  <a16:creationId xmlns:a16="http://schemas.microsoft.com/office/drawing/2014/main" id="{D6402B5F-397B-48A3-83F3-52903BFB7893}"/>
                </a:ext>
              </a:extLst>
            </p:cNvPr>
            <p:cNvSpPr txBox="1"/>
            <p:nvPr/>
          </p:nvSpPr>
          <p:spPr>
            <a:xfrm>
              <a:off x="3426958" y="2986544"/>
              <a:ext cx="843742" cy="307777"/>
            </a:xfrm>
            <a:prstGeom prst="rect">
              <a:avLst/>
            </a:prstGeom>
            <a:noFill/>
            <a:ln w="19050">
              <a:solidFill>
                <a:schemeClr val="tx1"/>
              </a:solidFill>
            </a:ln>
          </p:spPr>
          <p:txBody>
            <a:bodyPr wrap="square" rtlCol="0">
              <a:spAutoFit/>
            </a:bodyPr>
            <a:lstStyle/>
            <a:p>
              <a:pPr algn="ctr"/>
              <a:r>
                <a:rPr lang="en-US" sz="1400" b="1" dirty="0">
                  <a:latin typeface="Times New Roman" panose="02020603050405020304" pitchFamily="18" charset="0"/>
                  <a:cs typeface="Times New Roman" panose="02020603050405020304" pitchFamily="18" charset="0"/>
                </a:rPr>
                <a:t>Team</a:t>
              </a:r>
            </a:p>
          </p:txBody>
        </p:sp>
        <p:cxnSp>
          <p:nvCxnSpPr>
            <p:cNvPr id="47" name="Connector: Elbow 46">
              <a:extLst>
                <a:ext uri="{FF2B5EF4-FFF2-40B4-BE49-F238E27FC236}">
                  <a16:creationId xmlns:a16="http://schemas.microsoft.com/office/drawing/2014/main" id="{79EA5B7C-36EE-431A-B346-E94CE4BB6988}"/>
                </a:ext>
              </a:extLst>
            </p:cNvPr>
            <p:cNvCxnSpPr>
              <a:stCxn id="45" idx="0"/>
              <a:endCxn id="33" idx="2"/>
            </p:cNvCxnSpPr>
            <p:nvPr/>
          </p:nvCxnSpPr>
          <p:spPr>
            <a:xfrm rot="5400000" flipH="1" flipV="1">
              <a:off x="2613122" y="2469693"/>
              <a:ext cx="494528" cy="539175"/>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48" name="Connector: Elbow 47">
              <a:extLst>
                <a:ext uri="{FF2B5EF4-FFF2-40B4-BE49-F238E27FC236}">
                  <a16:creationId xmlns:a16="http://schemas.microsoft.com/office/drawing/2014/main" id="{8CBAC974-CD4D-4D3B-BB5E-60E7EBCEBDA0}"/>
                </a:ext>
              </a:extLst>
            </p:cNvPr>
            <p:cNvCxnSpPr>
              <a:stCxn id="46" idx="0"/>
              <a:endCxn id="33" idx="2"/>
            </p:cNvCxnSpPr>
            <p:nvPr/>
          </p:nvCxnSpPr>
          <p:spPr>
            <a:xfrm rot="16200000" flipV="1">
              <a:off x="3242138" y="2379852"/>
              <a:ext cx="494528" cy="718855"/>
            </a:xfrm>
            <a:prstGeom prst="bentConnector3">
              <a:avLst/>
            </a:prstGeom>
            <a:ln>
              <a:tailEnd type="triangle"/>
            </a:ln>
          </p:spPr>
          <p:style>
            <a:lnRef idx="1">
              <a:schemeClr val="dk1"/>
            </a:lnRef>
            <a:fillRef idx="0">
              <a:schemeClr val="dk1"/>
            </a:fillRef>
            <a:effectRef idx="0">
              <a:schemeClr val="dk1"/>
            </a:effectRef>
            <a:fontRef idx="minor">
              <a:schemeClr val="tx1"/>
            </a:fontRef>
          </p:style>
        </p:cxnSp>
      </p:grpSp>
      <p:sp>
        <p:nvSpPr>
          <p:cNvPr id="5" name="TextBox 4">
            <a:extLst>
              <a:ext uri="{FF2B5EF4-FFF2-40B4-BE49-F238E27FC236}">
                <a16:creationId xmlns:a16="http://schemas.microsoft.com/office/drawing/2014/main" id="{18A0A426-B0DB-8D4E-B017-AC17B8707C04}"/>
              </a:ext>
            </a:extLst>
          </p:cNvPr>
          <p:cNvSpPr txBox="1"/>
          <p:nvPr/>
        </p:nvSpPr>
        <p:spPr>
          <a:xfrm>
            <a:off x="771737" y="4542472"/>
            <a:ext cx="7275879" cy="1477328"/>
          </a:xfrm>
          <a:prstGeom prst="rect">
            <a:avLst/>
          </a:prstGeom>
          <a:noFill/>
          <a:ln>
            <a:solidFill>
              <a:schemeClr val="tx1"/>
            </a:solidFill>
          </a:ln>
        </p:spPr>
        <p:txBody>
          <a:bodyPr wrap="square" rtlCol="0">
            <a:spAutoFit/>
          </a:bodyPr>
          <a:lstStyle/>
          <a:p>
            <a:r>
              <a:rPr lang="en-US" dirty="0">
                <a:latin typeface="Times New Roman" panose="02020603050405020304" pitchFamily="18" charset="0"/>
                <a:cs typeface="Times New Roman" panose="02020603050405020304" pitchFamily="18" charset="0"/>
              </a:rPr>
              <a:t>The overall procedure</a:t>
            </a:r>
          </a:p>
          <a:p>
            <a:endParaRPr lang="en-US" dirty="0">
              <a:solidFill>
                <a:sysClr val="windowText" lastClr="000000"/>
              </a:solidFill>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The goal is to train the pavement distress detection model Yolov5, allowing it to learn the features of pavement distresses, and target the objects in top-down view images.</a:t>
            </a:r>
          </a:p>
        </p:txBody>
      </p:sp>
    </p:spTree>
    <p:extLst>
      <p:ext uri="{BB962C8B-B14F-4D97-AF65-F5344CB8AC3E}">
        <p14:creationId xmlns:p14="http://schemas.microsoft.com/office/powerpoint/2010/main" val="38531542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2718" y="817001"/>
            <a:ext cx="1828800" cy="715962"/>
          </a:xfrm>
        </p:spPr>
        <p:txBody>
          <a:bodyPr>
            <a:normAutofit/>
          </a:bodyPr>
          <a:lstStyle/>
          <a:p>
            <a:pPr algn="l"/>
            <a:r>
              <a:rPr lang="en-US" sz="2400" dirty="0">
                <a:latin typeface="Times New Roman" panose="02020603050405020304" pitchFamily="18" charset="0"/>
                <a:cs typeface="Times New Roman" panose="02020603050405020304" pitchFamily="18" charset="0"/>
              </a:rPr>
              <a:t>Methodology</a:t>
            </a:r>
          </a:p>
        </p:txBody>
      </p:sp>
      <p:sp>
        <p:nvSpPr>
          <p:cNvPr id="18" name="圆角矩形 2">
            <a:extLst>
              <a:ext uri="{FF2B5EF4-FFF2-40B4-BE49-F238E27FC236}">
                <a16:creationId xmlns:a16="http://schemas.microsoft.com/office/drawing/2014/main" id="{E8F88760-2B85-463A-BA16-818ADC98258C}"/>
              </a:ext>
            </a:extLst>
          </p:cNvPr>
          <p:cNvSpPr/>
          <p:nvPr/>
        </p:nvSpPr>
        <p:spPr>
          <a:xfrm>
            <a:off x="1734608" y="2896350"/>
            <a:ext cx="7103563" cy="1029103"/>
          </a:xfrm>
          <a:prstGeom prst="roundRect">
            <a:avLst/>
          </a:prstGeom>
          <a:noFill/>
          <a:ln w="12700">
            <a:solidFill>
              <a:schemeClr val="tx1"/>
            </a:solidFill>
          </a:ln>
        </p:spPr>
        <p:style>
          <a:lnRef idx="2">
            <a:schemeClr val="dk1"/>
          </a:lnRef>
          <a:fillRef idx="1">
            <a:schemeClr val="lt1"/>
          </a:fillRef>
          <a:effectRef idx="0">
            <a:schemeClr val="dk1"/>
          </a:effectRef>
          <a:fontRef idx="minor">
            <a:schemeClr val="dk1"/>
          </a:fontRef>
        </p:style>
        <p:txBody>
          <a:bodyPr/>
          <a:lstStyle/>
          <a:p>
            <a:pPr algn="ctr"/>
            <a:endParaRPr lang="zh-CN" altLang="en-US" sz="900" b="1" dirty="0">
              <a:solidFill>
                <a:srgbClr val="7698D4"/>
              </a:solidFill>
              <a:latin typeface="微软雅黑" charset="-122"/>
              <a:ea typeface="微软雅黑" charset="-122"/>
            </a:endParaRPr>
          </a:p>
        </p:txBody>
      </p:sp>
      <p:sp>
        <p:nvSpPr>
          <p:cNvPr id="19" name="圆角矩形 4">
            <a:extLst>
              <a:ext uri="{FF2B5EF4-FFF2-40B4-BE49-F238E27FC236}">
                <a16:creationId xmlns:a16="http://schemas.microsoft.com/office/drawing/2014/main" id="{6A769110-7FC4-440B-967C-ADC7C676802F}"/>
              </a:ext>
            </a:extLst>
          </p:cNvPr>
          <p:cNvSpPr/>
          <p:nvPr/>
        </p:nvSpPr>
        <p:spPr>
          <a:xfrm>
            <a:off x="1734608" y="4045202"/>
            <a:ext cx="7103563" cy="1995797"/>
          </a:xfrm>
          <a:prstGeom prst="roundRect">
            <a:avLst/>
          </a:prstGeom>
          <a:noFill/>
          <a:ln w="12700">
            <a:solidFill>
              <a:schemeClr val="tx1"/>
            </a:solidFill>
          </a:ln>
        </p:spPr>
        <p:style>
          <a:lnRef idx="2">
            <a:schemeClr val="dk1"/>
          </a:lnRef>
          <a:fillRef idx="1">
            <a:schemeClr val="lt1"/>
          </a:fillRef>
          <a:effectRef idx="0">
            <a:schemeClr val="dk1"/>
          </a:effectRef>
          <a:fontRef idx="minor">
            <a:schemeClr val="dk1"/>
          </a:fontRef>
        </p:style>
        <p:txBody>
          <a:bodyPr anchor="t"/>
          <a:lstStyle/>
          <a:p>
            <a:pPr algn="ctr"/>
            <a:endParaRPr lang="zh-CN" altLang="en-US" sz="900" b="1" dirty="0">
              <a:solidFill>
                <a:srgbClr val="B7560D"/>
              </a:solidFill>
              <a:latin typeface="微软雅黑" panose="020B0503020204020204" pitchFamily="34" charset="-122"/>
              <a:ea typeface="微软雅黑" panose="020B0503020204020204" pitchFamily="34" charset="-122"/>
            </a:endParaRPr>
          </a:p>
        </p:txBody>
      </p:sp>
      <p:sp>
        <p:nvSpPr>
          <p:cNvPr id="20" name="圆角矩形 17">
            <a:extLst>
              <a:ext uri="{FF2B5EF4-FFF2-40B4-BE49-F238E27FC236}">
                <a16:creationId xmlns:a16="http://schemas.microsoft.com/office/drawing/2014/main" id="{7A4666A5-0E3D-4239-9024-261241B4BDFD}"/>
              </a:ext>
            </a:extLst>
          </p:cNvPr>
          <p:cNvSpPr/>
          <p:nvPr/>
        </p:nvSpPr>
        <p:spPr>
          <a:xfrm>
            <a:off x="2422299" y="4213346"/>
            <a:ext cx="1371945" cy="423905"/>
          </a:xfrm>
          <a:prstGeom prst="roundRect">
            <a:avLst/>
          </a:prstGeom>
          <a:solidFill>
            <a:schemeClr val="tx1"/>
          </a:solidFill>
          <a:ln>
            <a:noFill/>
          </a:ln>
        </p:spPr>
        <p:style>
          <a:lnRef idx="2">
            <a:schemeClr val="dk1"/>
          </a:lnRef>
          <a:fillRef idx="1">
            <a:schemeClr val="lt1"/>
          </a:fillRef>
          <a:effectRef idx="0">
            <a:schemeClr val="dk1"/>
          </a:effectRef>
          <a:fontRef idx="minor">
            <a:schemeClr val="dk1"/>
          </a:fontRef>
        </p:style>
        <p:txBody>
          <a:bodyPr anchor="ctr"/>
          <a:lstStyle/>
          <a:p>
            <a:pPr algn="ctr"/>
            <a:r>
              <a:rPr lang="en-US" altLang="zh-CN" dirty="0">
                <a:solidFill>
                  <a:schemeClr val="bg1"/>
                </a:solidFill>
                <a:latin typeface="Times New Roman" panose="02020603050405020304" pitchFamily="18" charset="0"/>
                <a:ea typeface="微软雅黑" charset="-122"/>
                <a:cs typeface="Times New Roman" panose="02020603050405020304" pitchFamily="18" charset="0"/>
              </a:rPr>
              <a:t>Preprocess</a:t>
            </a:r>
            <a:endParaRPr lang="zh-CN" altLang="en-US" dirty="0">
              <a:solidFill>
                <a:schemeClr val="bg1"/>
              </a:solidFill>
              <a:latin typeface="Times New Roman" panose="02020603050405020304" pitchFamily="18" charset="0"/>
              <a:ea typeface="微软雅黑" charset="-122"/>
              <a:cs typeface="Times New Roman" panose="02020603050405020304" pitchFamily="18" charset="0"/>
            </a:endParaRPr>
          </a:p>
        </p:txBody>
      </p:sp>
      <p:sp>
        <p:nvSpPr>
          <p:cNvPr id="26" name="圆角矩形 34">
            <a:extLst>
              <a:ext uri="{FF2B5EF4-FFF2-40B4-BE49-F238E27FC236}">
                <a16:creationId xmlns:a16="http://schemas.microsoft.com/office/drawing/2014/main" id="{E185E674-BC32-477B-9574-BA9EC458C9F5}"/>
              </a:ext>
            </a:extLst>
          </p:cNvPr>
          <p:cNvSpPr/>
          <p:nvPr/>
        </p:nvSpPr>
        <p:spPr>
          <a:xfrm>
            <a:off x="1734608" y="1782762"/>
            <a:ext cx="7103563" cy="977195"/>
          </a:xfrm>
          <a:prstGeom prst="roundRect">
            <a:avLst/>
          </a:prstGeom>
          <a:noFill/>
          <a:ln w="12700">
            <a:solidFill>
              <a:schemeClr val="tx1"/>
            </a:solidFill>
          </a:ln>
        </p:spPr>
        <p:style>
          <a:lnRef idx="2">
            <a:schemeClr val="dk1"/>
          </a:lnRef>
          <a:fillRef idx="1">
            <a:schemeClr val="lt1"/>
          </a:fillRef>
          <a:effectRef idx="0">
            <a:schemeClr val="dk1"/>
          </a:effectRef>
          <a:fontRef idx="minor">
            <a:schemeClr val="dk1"/>
          </a:fontRef>
        </p:style>
        <p:txBody>
          <a:bodyPr/>
          <a:lstStyle/>
          <a:p>
            <a:pPr algn="ctr"/>
            <a:endParaRPr lang="zh-CN" altLang="en-US" sz="900" b="1" dirty="0">
              <a:solidFill>
                <a:srgbClr val="349ABE"/>
              </a:solidFill>
              <a:latin typeface="微软雅黑" charset="-122"/>
              <a:ea typeface="微软雅黑" charset="-122"/>
            </a:endParaRPr>
          </a:p>
        </p:txBody>
      </p:sp>
      <p:sp>
        <p:nvSpPr>
          <p:cNvPr id="27" name="圆角矩形 35">
            <a:extLst>
              <a:ext uri="{FF2B5EF4-FFF2-40B4-BE49-F238E27FC236}">
                <a16:creationId xmlns:a16="http://schemas.microsoft.com/office/drawing/2014/main" id="{62067ECC-F22E-44C0-A42A-EDA14BE76BF1}"/>
              </a:ext>
            </a:extLst>
          </p:cNvPr>
          <p:cNvSpPr/>
          <p:nvPr/>
        </p:nvSpPr>
        <p:spPr>
          <a:xfrm>
            <a:off x="2238904" y="3184243"/>
            <a:ext cx="1555340" cy="489514"/>
          </a:xfrm>
          <a:prstGeom prst="roundRect">
            <a:avLst/>
          </a:prstGeom>
          <a:solidFill>
            <a:schemeClr val="tx1"/>
          </a:solidFill>
          <a:ln>
            <a:solidFill>
              <a:schemeClr val="tx1"/>
            </a:solidFill>
          </a:ln>
        </p:spPr>
        <p:style>
          <a:lnRef idx="2">
            <a:schemeClr val="dk1"/>
          </a:lnRef>
          <a:fillRef idx="1">
            <a:schemeClr val="lt1"/>
          </a:fillRef>
          <a:effectRef idx="0">
            <a:schemeClr val="dk1"/>
          </a:effectRef>
          <a:fontRef idx="minor">
            <a:schemeClr val="dk1"/>
          </a:fontRef>
        </p:style>
        <p:txBody>
          <a:bodyPr anchor="ctr"/>
          <a:lstStyle/>
          <a:p>
            <a:pPr algn="ctr"/>
            <a:r>
              <a:rPr lang="en-US" altLang="zh-CN" dirty="0">
                <a:solidFill>
                  <a:schemeClr val="bg1"/>
                </a:solidFill>
                <a:latin typeface="Times New Roman" panose="02020603050405020304" pitchFamily="18" charset="0"/>
                <a:ea typeface="微软雅黑" charset="-122"/>
                <a:cs typeface="Times New Roman" panose="02020603050405020304" pitchFamily="18" charset="0"/>
              </a:rPr>
              <a:t>Data Cleaning</a:t>
            </a:r>
            <a:endParaRPr lang="zh-CN" altLang="en-US" dirty="0">
              <a:solidFill>
                <a:schemeClr val="bg1"/>
              </a:solidFill>
              <a:latin typeface="Times New Roman" panose="02020603050405020304" pitchFamily="18" charset="0"/>
              <a:ea typeface="微软雅黑" charset="-122"/>
              <a:cs typeface="Times New Roman" panose="02020603050405020304" pitchFamily="18" charset="0"/>
            </a:endParaRPr>
          </a:p>
        </p:txBody>
      </p:sp>
      <p:sp>
        <p:nvSpPr>
          <p:cNvPr id="28" name="圆角矩形 42">
            <a:extLst>
              <a:ext uri="{FF2B5EF4-FFF2-40B4-BE49-F238E27FC236}">
                <a16:creationId xmlns:a16="http://schemas.microsoft.com/office/drawing/2014/main" id="{3EC2592D-16B5-49BF-942E-F53AA0A4ADC0}"/>
              </a:ext>
            </a:extLst>
          </p:cNvPr>
          <p:cNvSpPr/>
          <p:nvPr/>
        </p:nvSpPr>
        <p:spPr>
          <a:xfrm>
            <a:off x="3063949" y="2119539"/>
            <a:ext cx="1591988" cy="350503"/>
          </a:xfrm>
          <a:prstGeom prst="roundRect">
            <a:avLst/>
          </a:prstGeom>
          <a:solidFill>
            <a:schemeClr val="tx1"/>
          </a:solidFill>
          <a:ln>
            <a:solidFill>
              <a:schemeClr val="tx1"/>
            </a:solidFill>
          </a:ln>
        </p:spPr>
        <p:style>
          <a:lnRef idx="2">
            <a:schemeClr val="dk1"/>
          </a:lnRef>
          <a:fillRef idx="1">
            <a:schemeClr val="lt1"/>
          </a:fillRef>
          <a:effectRef idx="0">
            <a:schemeClr val="dk1"/>
          </a:effectRef>
          <a:fontRef idx="minor">
            <a:schemeClr val="dk1"/>
          </a:fontRef>
        </p:style>
        <p:txBody>
          <a:bodyPr anchor="ctr"/>
          <a:lstStyle/>
          <a:p>
            <a:pPr algn="ctr"/>
            <a:r>
              <a:rPr lang="en-US" altLang="zh-CN" dirty="0">
                <a:solidFill>
                  <a:schemeClr val="bg1"/>
                </a:solidFill>
                <a:latin typeface="Times New Roman" panose="02020603050405020304" pitchFamily="18" charset="0"/>
                <a:ea typeface="微软雅黑" charset="-122"/>
                <a:cs typeface="Times New Roman" panose="02020603050405020304" pitchFamily="18" charset="0"/>
              </a:rPr>
              <a:t>YOLOv5</a:t>
            </a:r>
            <a:endParaRPr lang="zh-CN" altLang="en-US" dirty="0">
              <a:solidFill>
                <a:schemeClr val="bg1"/>
              </a:solidFill>
              <a:latin typeface="Times New Roman" panose="02020603050405020304" pitchFamily="18" charset="0"/>
              <a:ea typeface="微软雅黑" charset="-122"/>
              <a:cs typeface="Times New Roman" panose="02020603050405020304" pitchFamily="18" charset="0"/>
            </a:endParaRPr>
          </a:p>
        </p:txBody>
      </p:sp>
      <p:sp>
        <p:nvSpPr>
          <p:cNvPr id="29" name="矩形 44">
            <a:extLst>
              <a:ext uri="{FF2B5EF4-FFF2-40B4-BE49-F238E27FC236}">
                <a16:creationId xmlns:a16="http://schemas.microsoft.com/office/drawing/2014/main" id="{90174100-23A9-4067-AAEA-3C345F44D85F}"/>
              </a:ext>
            </a:extLst>
          </p:cNvPr>
          <p:cNvSpPr/>
          <p:nvPr/>
        </p:nvSpPr>
        <p:spPr>
          <a:xfrm>
            <a:off x="305828" y="1813726"/>
            <a:ext cx="1236498" cy="946229"/>
          </a:xfrm>
          <a:prstGeom prst="rect">
            <a:avLst/>
          </a:prstGeom>
          <a:noFill/>
          <a:ln>
            <a:solidFill>
              <a:schemeClr val="tx1"/>
            </a:solidFill>
          </a:ln>
        </p:spPr>
        <p:style>
          <a:lnRef idx="2">
            <a:schemeClr val="dk1"/>
          </a:lnRef>
          <a:fillRef idx="1">
            <a:schemeClr val="lt1"/>
          </a:fillRef>
          <a:effectRef idx="0">
            <a:schemeClr val="dk1"/>
          </a:effectRef>
          <a:fontRef idx="minor">
            <a:schemeClr val="dk1"/>
          </a:fontRef>
        </p:style>
        <p:txBody>
          <a:bodyPr anchor="ctr"/>
          <a:lstStyle/>
          <a:p>
            <a:pPr algn="ctr"/>
            <a:r>
              <a:rPr lang="en-US" altLang="zh-CN" sz="1600" b="1" dirty="0">
                <a:solidFill>
                  <a:sysClr val="windowText" lastClr="000000"/>
                </a:solidFill>
                <a:latin typeface="Times New Roman" panose="02020603050405020304" pitchFamily="18" charset="0"/>
                <a:ea typeface="微软雅黑" charset="-122"/>
                <a:cs typeface="Times New Roman" panose="02020603050405020304" pitchFamily="18" charset="0"/>
              </a:rPr>
              <a:t>Purpose</a:t>
            </a:r>
            <a:endParaRPr lang="zh-CN" altLang="en-US" sz="1600" b="1" dirty="0">
              <a:solidFill>
                <a:sysClr val="windowText" lastClr="000000"/>
              </a:solidFill>
              <a:latin typeface="Times New Roman" panose="02020603050405020304" pitchFamily="18" charset="0"/>
              <a:ea typeface="微软雅黑" charset="-122"/>
              <a:cs typeface="Times New Roman" panose="02020603050405020304" pitchFamily="18" charset="0"/>
            </a:endParaRPr>
          </a:p>
        </p:txBody>
      </p:sp>
      <p:sp>
        <p:nvSpPr>
          <p:cNvPr id="30" name="圆角矩形 46">
            <a:extLst>
              <a:ext uri="{FF2B5EF4-FFF2-40B4-BE49-F238E27FC236}">
                <a16:creationId xmlns:a16="http://schemas.microsoft.com/office/drawing/2014/main" id="{80E7C8AE-E57B-44FD-B91C-160494B3B810}"/>
              </a:ext>
            </a:extLst>
          </p:cNvPr>
          <p:cNvSpPr/>
          <p:nvPr/>
        </p:nvSpPr>
        <p:spPr>
          <a:xfrm>
            <a:off x="5817404" y="2119539"/>
            <a:ext cx="1591988" cy="350503"/>
          </a:xfrm>
          <a:prstGeom prst="roundRect">
            <a:avLst/>
          </a:prstGeom>
          <a:solidFill>
            <a:schemeClr val="tx1"/>
          </a:solidFill>
          <a:ln>
            <a:solidFill>
              <a:schemeClr val="tx1"/>
            </a:solidFill>
          </a:ln>
        </p:spPr>
        <p:style>
          <a:lnRef idx="2">
            <a:schemeClr val="dk1"/>
          </a:lnRef>
          <a:fillRef idx="1">
            <a:schemeClr val="lt1"/>
          </a:fillRef>
          <a:effectRef idx="0">
            <a:schemeClr val="dk1"/>
          </a:effectRef>
          <a:fontRef idx="minor">
            <a:schemeClr val="dk1"/>
          </a:fontRef>
        </p:style>
        <p:txBody>
          <a:bodyPr anchor="ctr"/>
          <a:lstStyle/>
          <a:p>
            <a:pPr algn="ctr"/>
            <a:r>
              <a:rPr lang="en-US" altLang="zh-CN" dirty="0">
                <a:solidFill>
                  <a:schemeClr val="bg1"/>
                </a:solidFill>
                <a:latin typeface="Times New Roman" panose="02020603050405020304" pitchFamily="18" charset="0"/>
                <a:ea typeface="微软雅黑" charset="-122"/>
                <a:cs typeface="Times New Roman" panose="02020603050405020304" pitchFamily="18" charset="0"/>
              </a:rPr>
              <a:t>Pavement</a:t>
            </a:r>
            <a:endParaRPr lang="zh-CN" altLang="en-US" dirty="0">
              <a:solidFill>
                <a:schemeClr val="bg1"/>
              </a:solidFill>
              <a:latin typeface="Times New Roman" panose="02020603050405020304" pitchFamily="18" charset="0"/>
              <a:ea typeface="微软雅黑" charset="-122"/>
              <a:cs typeface="Times New Roman" panose="02020603050405020304" pitchFamily="18" charset="0"/>
            </a:endParaRPr>
          </a:p>
        </p:txBody>
      </p:sp>
      <p:sp>
        <p:nvSpPr>
          <p:cNvPr id="36" name="矩形 44">
            <a:extLst>
              <a:ext uri="{FF2B5EF4-FFF2-40B4-BE49-F238E27FC236}">
                <a16:creationId xmlns:a16="http://schemas.microsoft.com/office/drawing/2014/main" id="{FEAEA6C3-B706-46B2-995D-9B1FFDADE5FE}"/>
              </a:ext>
            </a:extLst>
          </p:cNvPr>
          <p:cNvSpPr/>
          <p:nvPr/>
        </p:nvSpPr>
        <p:spPr>
          <a:xfrm>
            <a:off x="309855" y="4042495"/>
            <a:ext cx="1236498" cy="1995797"/>
          </a:xfrm>
          <a:prstGeom prst="rect">
            <a:avLst/>
          </a:prstGeom>
          <a:noFill/>
          <a:ln>
            <a:solidFill>
              <a:schemeClr val="tx1"/>
            </a:solidFill>
          </a:ln>
        </p:spPr>
        <p:style>
          <a:lnRef idx="2">
            <a:schemeClr val="dk1"/>
          </a:lnRef>
          <a:fillRef idx="1">
            <a:schemeClr val="lt1"/>
          </a:fillRef>
          <a:effectRef idx="0">
            <a:schemeClr val="dk1"/>
          </a:effectRef>
          <a:fontRef idx="minor">
            <a:schemeClr val="dk1"/>
          </a:fontRef>
        </p:style>
        <p:txBody>
          <a:bodyPr anchor="ctr"/>
          <a:lstStyle/>
          <a:p>
            <a:pPr algn="ctr"/>
            <a:r>
              <a:rPr lang="en-US" altLang="zh-CN" sz="1600" b="1" dirty="0">
                <a:solidFill>
                  <a:sysClr val="windowText" lastClr="000000"/>
                </a:solidFill>
                <a:latin typeface="Times New Roman" panose="02020603050405020304" pitchFamily="18" charset="0"/>
                <a:ea typeface="微软雅黑" charset="-122"/>
                <a:cs typeface="Times New Roman" panose="02020603050405020304" pitchFamily="18" charset="0"/>
              </a:rPr>
              <a:t>Strategies</a:t>
            </a:r>
            <a:endParaRPr lang="zh-CN" altLang="en-US" sz="1600" b="1" dirty="0">
              <a:solidFill>
                <a:sysClr val="windowText" lastClr="000000"/>
              </a:solidFill>
              <a:latin typeface="Times New Roman" panose="02020603050405020304" pitchFamily="18" charset="0"/>
              <a:ea typeface="微软雅黑" charset="-122"/>
              <a:cs typeface="Times New Roman" panose="02020603050405020304" pitchFamily="18" charset="0"/>
            </a:endParaRPr>
          </a:p>
        </p:txBody>
      </p:sp>
      <p:sp>
        <p:nvSpPr>
          <p:cNvPr id="37" name="矩形 44">
            <a:extLst>
              <a:ext uri="{FF2B5EF4-FFF2-40B4-BE49-F238E27FC236}">
                <a16:creationId xmlns:a16="http://schemas.microsoft.com/office/drawing/2014/main" id="{1A62FC53-0EE8-4610-99A6-1173E79C890B}"/>
              </a:ext>
            </a:extLst>
          </p:cNvPr>
          <p:cNvSpPr/>
          <p:nvPr/>
        </p:nvSpPr>
        <p:spPr>
          <a:xfrm>
            <a:off x="305828" y="2921070"/>
            <a:ext cx="1236498" cy="946229"/>
          </a:xfrm>
          <a:prstGeom prst="rect">
            <a:avLst/>
          </a:prstGeom>
          <a:noFill/>
          <a:ln>
            <a:solidFill>
              <a:schemeClr val="tx1"/>
            </a:solidFill>
          </a:ln>
        </p:spPr>
        <p:style>
          <a:lnRef idx="2">
            <a:schemeClr val="dk1"/>
          </a:lnRef>
          <a:fillRef idx="1">
            <a:schemeClr val="lt1"/>
          </a:fillRef>
          <a:effectRef idx="0">
            <a:schemeClr val="dk1"/>
          </a:effectRef>
          <a:fontRef idx="minor">
            <a:schemeClr val="dk1"/>
          </a:fontRef>
        </p:style>
        <p:txBody>
          <a:bodyPr anchor="ctr"/>
          <a:lstStyle/>
          <a:p>
            <a:pPr algn="ctr"/>
            <a:r>
              <a:rPr lang="en-US" altLang="zh-CN" sz="1600" b="1" dirty="0">
                <a:solidFill>
                  <a:sysClr val="windowText" lastClr="000000"/>
                </a:solidFill>
                <a:latin typeface="Times New Roman" panose="02020603050405020304" pitchFamily="18" charset="0"/>
                <a:ea typeface="微软雅黑" charset="-122"/>
                <a:cs typeface="Times New Roman" panose="02020603050405020304" pitchFamily="18" charset="0"/>
              </a:rPr>
              <a:t>Data-centric statistics</a:t>
            </a:r>
          </a:p>
        </p:txBody>
      </p:sp>
      <p:sp>
        <p:nvSpPr>
          <p:cNvPr id="40" name="圆角矩形 35">
            <a:extLst>
              <a:ext uri="{FF2B5EF4-FFF2-40B4-BE49-F238E27FC236}">
                <a16:creationId xmlns:a16="http://schemas.microsoft.com/office/drawing/2014/main" id="{02B839AD-7CF2-4853-AD03-C64335AEA4D1}"/>
              </a:ext>
            </a:extLst>
          </p:cNvPr>
          <p:cNvSpPr/>
          <p:nvPr/>
        </p:nvSpPr>
        <p:spPr>
          <a:xfrm>
            <a:off x="4423449" y="3200400"/>
            <a:ext cx="1443401" cy="438345"/>
          </a:xfrm>
          <a:prstGeom prst="roundRect">
            <a:avLst/>
          </a:prstGeom>
          <a:solidFill>
            <a:schemeClr val="tx1"/>
          </a:solidFill>
          <a:ln>
            <a:solidFill>
              <a:schemeClr val="tx1"/>
            </a:solidFill>
          </a:ln>
        </p:spPr>
        <p:style>
          <a:lnRef idx="2">
            <a:schemeClr val="dk1"/>
          </a:lnRef>
          <a:fillRef idx="1">
            <a:schemeClr val="lt1"/>
          </a:fillRef>
          <a:effectRef idx="0">
            <a:schemeClr val="dk1"/>
          </a:effectRef>
          <a:fontRef idx="minor">
            <a:schemeClr val="dk1"/>
          </a:fontRef>
        </p:style>
        <p:txBody>
          <a:bodyPr anchor="ctr"/>
          <a:lstStyle/>
          <a:p>
            <a:pPr algn="ctr"/>
            <a:r>
              <a:rPr lang="en-US" altLang="zh-CN" dirty="0">
                <a:solidFill>
                  <a:schemeClr val="bg1"/>
                </a:solidFill>
                <a:latin typeface="Times New Roman" panose="02020603050405020304" pitchFamily="18" charset="0"/>
                <a:ea typeface="微软雅黑" charset="-122"/>
                <a:cs typeface="Times New Roman" panose="02020603050405020304" pitchFamily="18" charset="0"/>
              </a:rPr>
              <a:t>Annotation</a:t>
            </a:r>
            <a:endParaRPr lang="zh-CN" altLang="en-US" dirty="0">
              <a:solidFill>
                <a:schemeClr val="bg1"/>
              </a:solidFill>
              <a:latin typeface="Times New Roman" panose="02020603050405020304" pitchFamily="18" charset="0"/>
              <a:ea typeface="微软雅黑" charset="-122"/>
              <a:cs typeface="Times New Roman" panose="02020603050405020304" pitchFamily="18" charset="0"/>
            </a:endParaRPr>
          </a:p>
        </p:txBody>
      </p:sp>
      <p:sp>
        <p:nvSpPr>
          <p:cNvPr id="4" name="Arrow: Right 3" descr="apply&#10;">
            <a:extLst>
              <a:ext uri="{FF2B5EF4-FFF2-40B4-BE49-F238E27FC236}">
                <a16:creationId xmlns:a16="http://schemas.microsoft.com/office/drawing/2014/main" id="{0A9EEE03-78BE-4562-BA6E-8068D7F1B543}"/>
              </a:ext>
            </a:extLst>
          </p:cNvPr>
          <p:cNvSpPr/>
          <p:nvPr/>
        </p:nvSpPr>
        <p:spPr>
          <a:xfrm>
            <a:off x="4856244" y="1929625"/>
            <a:ext cx="807731" cy="736890"/>
          </a:xfrm>
          <a:prstGeom prst="rightArrow">
            <a:avLst>
              <a:gd name="adj1" fmla="val 50000"/>
              <a:gd name="adj2" fmla="val 43106"/>
            </a:avLst>
          </a:prstGeom>
          <a:solidFill>
            <a:schemeClr val="accent5">
              <a:lumMod val="40000"/>
              <a:lumOff val="6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ysClr val="windowText" lastClr="000000"/>
                </a:solidFill>
                <a:latin typeface="Times New Roman" panose="02020603050405020304" pitchFamily="18" charset="0"/>
                <a:cs typeface="Times New Roman" panose="02020603050405020304" pitchFamily="18" charset="0"/>
              </a:rPr>
              <a:t>Apply</a:t>
            </a:r>
          </a:p>
        </p:txBody>
      </p:sp>
      <p:sp>
        <p:nvSpPr>
          <p:cNvPr id="58" name="圆角矩形 35">
            <a:extLst>
              <a:ext uri="{FF2B5EF4-FFF2-40B4-BE49-F238E27FC236}">
                <a16:creationId xmlns:a16="http://schemas.microsoft.com/office/drawing/2014/main" id="{EC9162E7-4970-4A9A-93BA-98DAE5E2AB6C}"/>
              </a:ext>
            </a:extLst>
          </p:cNvPr>
          <p:cNvSpPr/>
          <p:nvPr/>
        </p:nvSpPr>
        <p:spPr>
          <a:xfrm>
            <a:off x="6613398" y="3165388"/>
            <a:ext cx="1555340" cy="473357"/>
          </a:xfrm>
          <a:prstGeom prst="roundRect">
            <a:avLst/>
          </a:prstGeom>
          <a:solidFill>
            <a:schemeClr val="tx1"/>
          </a:solidFill>
          <a:ln>
            <a:solidFill>
              <a:schemeClr val="tx1"/>
            </a:solidFill>
          </a:ln>
        </p:spPr>
        <p:style>
          <a:lnRef idx="2">
            <a:schemeClr val="dk1"/>
          </a:lnRef>
          <a:fillRef idx="1">
            <a:schemeClr val="lt1"/>
          </a:fillRef>
          <a:effectRef idx="0">
            <a:schemeClr val="dk1"/>
          </a:effectRef>
          <a:fontRef idx="minor">
            <a:schemeClr val="dk1"/>
          </a:fontRef>
        </p:style>
        <p:txBody>
          <a:bodyPr anchor="ctr"/>
          <a:lstStyle/>
          <a:p>
            <a:pPr algn="ctr"/>
            <a:r>
              <a:rPr lang="en-US" altLang="zh-CN" dirty="0">
                <a:solidFill>
                  <a:schemeClr val="bg1"/>
                </a:solidFill>
                <a:latin typeface="Times New Roman" panose="02020603050405020304" pitchFamily="18" charset="0"/>
                <a:ea typeface="微软雅黑" charset="-122"/>
                <a:cs typeface="Times New Roman" panose="02020603050405020304" pitchFamily="18" charset="0"/>
              </a:rPr>
              <a:t>Augmentation</a:t>
            </a:r>
            <a:endParaRPr lang="zh-CN" altLang="en-US" dirty="0">
              <a:solidFill>
                <a:schemeClr val="bg1"/>
              </a:solidFill>
              <a:latin typeface="Times New Roman" panose="02020603050405020304" pitchFamily="18" charset="0"/>
              <a:ea typeface="微软雅黑" charset="-122"/>
              <a:cs typeface="Times New Roman" panose="02020603050405020304" pitchFamily="18" charset="0"/>
            </a:endParaRPr>
          </a:p>
        </p:txBody>
      </p:sp>
      <p:sp>
        <p:nvSpPr>
          <p:cNvPr id="60" name="圆角矩形 17">
            <a:extLst>
              <a:ext uri="{FF2B5EF4-FFF2-40B4-BE49-F238E27FC236}">
                <a16:creationId xmlns:a16="http://schemas.microsoft.com/office/drawing/2014/main" id="{A703154F-F959-48B8-9ED3-095F436FE284}"/>
              </a:ext>
            </a:extLst>
          </p:cNvPr>
          <p:cNvSpPr/>
          <p:nvPr/>
        </p:nvSpPr>
        <p:spPr>
          <a:xfrm>
            <a:off x="4453929" y="4349033"/>
            <a:ext cx="1456539" cy="408501"/>
          </a:xfrm>
          <a:prstGeom prst="roundRect">
            <a:avLst/>
          </a:prstGeom>
          <a:solidFill>
            <a:schemeClr val="tx1"/>
          </a:solidFill>
          <a:ln>
            <a:solidFill>
              <a:schemeClr val="tx1"/>
            </a:solidFill>
          </a:ln>
        </p:spPr>
        <p:style>
          <a:lnRef idx="2">
            <a:schemeClr val="dk1"/>
          </a:lnRef>
          <a:fillRef idx="1">
            <a:schemeClr val="lt1"/>
          </a:fillRef>
          <a:effectRef idx="0">
            <a:schemeClr val="dk1"/>
          </a:effectRef>
          <a:fontRef idx="minor">
            <a:schemeClr val="dk1"/>
          </a:fontRef>
        </p:style>
        <p:txBody>
          <a:bodyPr anchor="ctr"/>
          <a:lstStyle/>
          <a:p>
            <a:pPr algn="ctr"/>
            <a:r>
              <a:rPr lang="en-US" altLang="zh-CN" dirty="0">
                <a:solidFill>
                  <a:schemeClr val="bg1"/>
                </a:solidFill>
                <a:latin typeface="Times New Roman" panose="02020603050405020304" pitchFamily="18" charset="0"/>
                <a:ea typeface="微软雅黑" charset="-122"/>
                <a:cs typeface="Times New Roman" panose="02020603050405020304" pitchFamily="18" charset="0"/>
              </a:rPr>
              <a:t>Increase Bias</a:t>
            </a:r>
            <a:endParaRPr lang="zh-CN" altLang="en-US" dirty="0">
              <a:solidFill>
                <a:schemeClr val="bg1"/>
              </a:solidFill>
              <a:latin typeface="Times New Roman" panose="02020603050405020304" pitchFamily="18" charset="0"/>
              <a:ea typeface="微软雅黑" charset="-122"/>
              <a:cs typeface="Times New Roman" panose="02020603050405020304" pitchFamily="18" charset="0"/>
            </a:endParaRPr>
          </a:p>
        </p:txBody>
      </p:sp>
      <p:sp>
        <p:nvSpPr>
          <p:cNvPr id="61" name="圆角矩形 17">
            <a:extLst>
              <a:ext uri="{FF2B5EF4-FFF2-40B4-BE49-F238E27FC236}">
                <a16:creationId xmlns:a16="http://schemas.microsoft.com/office/drawing/2014/main" id="{DB1214C7-003A-4E6D-9C64-5C0D9706A8D3}"/>
              </a:ext>
            </a:extLst>
          </p:cNvPr>
          <p:cNvSpPr/>
          <p:nvPr/>
        </p:nvSpPr>
        <p:spPr>
          <a:xfrm>
            <a:off x="6713375" y="4468563"/>
            <a:ext cx="1359828" cy="395747"/>
          </a:xfrm>
          <a:prstGeom prst="roundRect">
            <a:avLst/>
          </a:prstGeom>
          <a:solidFill>
            <a:schemeClr val="tx1"/>
          </a:solidFill>
          <a:ln>
            <a:solidFill>
              <a:schemeClr val="tx1"/>
            </a:solidFill>
          </a:ln>
        </p:spPr>
        <p:style>
          <a:lnRef idx="2">
            <a:schemeClr val="dk1"/>
          </a:lnRef>
          <a:fillRef idx="1">
            <a:schemeClr val="lt1"/>
          </a:fillRef>
          <a:effectRef idx="0">
            <a:schemeClr val="dk1"/>
          </a:effectRef>
          <a:fontRef idx="minor">
            <a:schemeClr val="dk1"/>
          </a:fontRef>
        </p:style>
        <p:txBody>
          <a:bodyPr anchor="ctr"/>
          <a:lstStyle/>
          <a:p>
            <a:pPr algn="ctr"/>
            <a:r>
              <a:rPr lang="en-US" altLang="zh-CN" dirty="0">
                <a:solidFill>
                  <a:schemeClr val="bg1"/>
                </a:solidFill>
                <a:latin typeface="Times New Roman" panose="02020603050405020304" pitchFamily="18" charset="0"/>
                <a:ea typeface="微软雅黑" charset="-122"/>
                <a:cs typeface="Times New Roman" panose="02020603050405020304" pitchFamily="18" charset="0"/>
              </a:rPr>
              <a:t>GAN</a:t>
            </a:r>
            <a:endParaRPr lang="zh-CN" altLang="en-US" dirty="0">
              <a:solidFill>
                <a:schemeClr val="bg1"/>
              </a:solidFill>
              <a:latin typeface="Times New Roman" panose="02020603050405020304" pitchFamily="18" charset="0"/>
              <a:ea typeface="微软雅黑" charset="-122"/>
              <a:cs typeface="Times New Roman" panose="02020603050405020304" pitchFamily="18" charset="0"/>
            </a:endParaRPr>
          </a:p>
        </p:txBody>
      </p:sp>
      <p:sp>
        <p:nvSpPr>
          <p:cNvPr id="62" name="圆角矩形 17">
            <a:extLst>
              <a:ext uri="{FF2B5EF4-FFF2-40B4-BE49-F238E27FC236}">
                <a16:creationId xmlns:a16="http://schemas.microsoft.com/office/drawing/2014/main" id="{EBAF96C4-09CA-40BA-9543-F150C2BE3C62}"/>
              </a:ext>
            </a:extLst>
          </p:cNvPr>
          <p:cNvSpPr/>
          <p:nvPr/>
        </p:nvSpPr>
        <p:spPr>
          <a:xfrm>
            <a:off x="2422300" y="4794674"/>
            <a:ext cx="1346405" cy="343899"/>
          </a:xfrm>
          <a:prstGeom prst="roundRect">
            <a:avLst/>
          </a:prstGeom>
          <a:solidFill>
            <a:schemeClr val="tx1"/>
          </a:solidFill>
          <a:ln>
            <a:noFill/>
          </a:ln>
        </p:spPr>
        <p:style>
          <a:lnRef idx="2">
            <a:schemeClr val="dk1"/>
          </a:lnRef>
          <a:fillRef idx="1">
            <a:schemeClr val="lt1"/>
          </a:fillRef>
          <a:effectRef idx="0">
            <a:schemeClr val="dk1"/>
          </a:effectRef>
          <a:fontRef idx="minor">
            <a:schemeClr val="dk1"/>
          </a:fontRef>
        </p:style>
        <p:txBody>
          <a:bodyPr anchor="ctr"/>
          <a:lstStyle/>
          <a:p>
            <a:pPr algn="ctr"/>
            <a:r>
              <a:rPr lang="en-US" altLang="zh-CN" sz="1200" dirty="0">
                <a:solidFill>
                  <a:schemeClr val="bg1"/>
                </a:solidFill>
                <a:latin typeface="Times New Roman" panose="02020603050405020304" pitchFamily="18" charset="0"/>
                <a:ea typeface="微软雅黑" charset="-122"/>
                <a:cs typeface="Times New Roman" panose="02020603050405020304" pitchFamily="18" charset="0"/>
              </a:rPr>
              <a:t>Gaussian Filter</a:t>
            </a:r>
            <a:endParaRPr lang="zh-CN" altLang="en-US" sz="1200" dirty="0">
              <a:solidFill>
                <a:schemeClr val="bg1"/>
              </a:solidFill>
              <a:latin typeface="Times New Roman" panose="02020603050405020304" pitchFamily="18" charset="0"/>
              <a:ea typeface="微软雅黑" charset="-122"/>
              <a:cs typeface="Times New Roman" panose="02020603050405020304" pitchFamily="18" charset="0"/>
            </a:endParaRPr>
          </a:p>
        </p:txBody>
      </p:sp>
      <p:sp>
        <p:nvSpPr>
          <p:cNvPr id="63" name="圆角矩形 17">
            <a:extLst>
              <a:ext uri="{FF2B5EF4-FFF2-40B4-BE49-F238E27FC236}">
                <a16:creationId xmlns:a16="http://schemas.microsoft.com/office/drawing/2014/main" id="{53276461-FD1B-436D-91C3-7D9541386871}"/>
              </a:ext>
            </a:extLst>
          </p:cNvPr>
          <p:cNvSpPr/>
          <p:nvPr/>
        </p:nvSpPr>
        <p:spPr>
          <a:xfrm>
            <a:off x="2407060" y="5188384"/>
            <a:ext cx="1346405" cy="343899"/>
          </a:xfrm>
          <a:prstGeom prst="roundRect">
            <a:avLst/>
          </a:prstGeom>
          <a:solidFill>
            <a:schemeClr val="tx1"/>
          </a:solidFill>
          <a:ln>
            <a:solidFill>
              <a:schemeClr val="tx1"/>
            </a:solidFill>
          </a:ln>
        </p:spPr>
        <p:style>
          <a:lnRef idx="2">
            <a:schemeClr val="dk1"/>
          </a:lnRef>
          <a:fillRef idx="1">
            <a:schemeClr val="lt1"/>
          </a:fillRef>
          <a:effectRef idx="0">
            <a:schemeClr val="dk1"/>
          </a:effectRef>
          <a:fontRef idx="minor">
            <a:schemeClr val="dk1"/>
          </a:fontRef>
        </p:style>
        <p:txBody>
          <a:bodyPr anchor="ctr"/>
          <a:lstStyle/>
          <a:p>
            <a:pPr algn="ctr"/>
            <a:r>
              <a:rPr lang="en-US" altLang="zh-CN" sz="1200" dirty="0">
                <a:solidFill>
                  <a:schemeClr val="bg1"/>
                </a:solidFill>
                <a:latin typeface="Times New Roman" panose="02020603050405020304" pitchFamily="18" charset="0"/>
                <a:ea typeface="微软雅黑" charset="-122"/>
                <a:cs typeface="Times New Roman" panose="02020603050405020304" pitchFamily="18" charset="0"/>
              </a:rPr>
              <a:t>Histogram equalization</a:t>
            </a:r>
          </a:p>
        </p:txBody>
      </p:sp>
      <p:sp>
        <p:nvSpPr>
          <p:cNvPr id="64" name="圆角矩形 17">
            <a:extLst>
              <a:ext uri="{FF2B5EF4-FFF2-40B4-BE49-F238E27FC236}">
                <a16:creationId xmlns:a16="http://schemas.microsoft.com/office/drawing/2014/main" id="{16E30AF1-00F0-4965-9D0A-59A785518219}"/>
              </a:ext>
            </a:extLst>
          </p:cNvPr>
          <p:cNvSpPr/>
          <p:nvPr/>
        </p:nvSpPr>
        <p:spPr>
          <a:xfrm>
            <a:off x="2407060" y="5582094"/>
            <a:ext cx="1346405" cy="343899"/>
          </a:xfrm>
          <a:prstGeom prst="roundRect">
            <a:avLst/>
          </a:prstGeom>
          <a:solidFill>
            <a:schemeClr val="tx1"/>
          </a:solidFill>
          <a:ln>
            <a:solidFill>
              <a:schemeClr val="tx1"/>
            </a:solidFill>
          </a:ln>
        </p:spPr>
        <p:style>
          <a:lnRef idx="2">
            <a:schemeClr val="dk1"/>
          </a:lnRef>
          <a:fillRef idx="1">
            <a:schemeClr val="lt1"/>
          </a:fillRef>
          <a:effectRef idx="0">
            <a:schemeClr val="dk1"/>
          </a:effectRef>
          <a:fontRef idx="minor">
            <a:schemeClr val="dk1"/>
          </a:fontRef>
        </p:style>
        <p:txBody>
          <a:bodyPr anchor="ctr"/>
          <a:lstStyle/>
          <a:p>
            <a:pPr algn="ctr"/>
            <a:r>
              <a:rPr lang="en-US" altLang="zh-CN" sz="1200" dirty="0">
                <a:solidFill>
                  <a:schemeClr val="bg1"/>
                </a:solidFill>
                <a:latin typeface="Times New Roman" panose="02020603050405020304" pitchFamily="18" charset="0"/>
                <a:ea typeface="微软雅黑" charset="-122"/>
                <a:cs typeface="Times New Roman" panose="02020603050405020304" pitchFamily="18" charset="0"/>
              </a:rPr>
              <a:t>Normalization</a:t>
            </a:r>
            <a:endParaRPr lang="zh-CN" altLang="en-US" sz="1200" dirty="0">
              <a:solidFill>
                <a:schemeClr val="bg1"/>
              </a:solidFill>
              <a:latin typeface="Times New Roman" panose="02020603050405020304" pitchFamily="18" charset="0"/>
              <a:ea typeface="微软雅黑" charset="-122"/>
              <a:cs typeface="Times New Roman" panose="02020603050405020304" pitchFamily="18" charset="0"/>
            </a:endParaRPr>
          </a:p>
        </p:txBody>
      </p:sp>
      <p:sp>
        <p:nvSpPr>
          <p:cNvPr id="65" name="圆角矩形 17">
            <a:extLst>
              <a:ext uri="{FF2B5EF4-FFF2-40B4-BE49-F238E27FC236}">
                <a16:creationId xmlns:a16="http://schemas.microsoft.com/office/drawing/2014/main" id="{EE4C1BC8-9B29-4389-950A-473D25E26B59}"/>
              </a:ext>
            </a:extLst>
          </p:cNvPr>
          <p:cNvSpPr/>
          <p:nvPr/>
        </p:nvSpPr>
        <p:spPr>
          <a:xfrm>
            <a:off x="4520445" y="5328032"/>
            <a:ext cx="1346405" cy="408501"/>
          </a:xfrm>
          <a:prstGeom prst="roundRect">
            <a:avLst/>
          </a:prstGeom>
          <a:solidFill>
            <a:schemeClr val="tx1"/>
          </a:solidFill>
          <a:ln>
            <a:solidFill>
              <a:schemeClr val="tx1"/>
            </a:solidFill>
          </a:ln>
        </p:spPr>
        <p:style>
          <a:lnRef idx="2">
            <a:schemeClr val="dk1"/>
          </a:lnRef>
          <a:fillRef idx="1">
            <a:schemeClr val="lt1"/>
          </a:fillRef>
          <a:effectRef idx="0">
            <a:schemeClr val="dk1"/>
          </a:effectRef>
          <a:fontRef idx="minor">
            <a:schemeClr val="dk1"/>
          </a:fontRef>
        </p:style>
        <p:txBody>
          <a:bodyPr anchor="ctr"/>
          <a:lstStyle/>
          <a:p>
            <a:pPr algn="ctr"/>
            <a:r>
              <a:rPr lang="en-US" altLang="zh-CN" sz="1200" dirty="0">
                <a:solidFill>
                  <a:schemeClr val="bg1"/>
                </a:solidFill>
                <a:latin typeface="Times New Roman" panose="02020603050405020304" pitchFamily="18" charset="0"/>
                <a:ea typeface="微软雅黑" charset="-122"/>
                <a:cs typeface="Times New Roman" panose="02020603050405020304" pitchFamily="18" charset="0"/>
              </a:rPr>
              <a:t>Annotate by different people</a:t>
            </a:r>
            <a:endParaRPr lang="zh-CN" altLang="en-US" sz="1200" dirty="0">
              <a:solidFill>
                <a:schemeClr val="bg1"/>
              </a:solidFill>
              <a:latin typeface="Times New Roman" panose="02020603050405020304" pitchFamily="18" charset="0"/>
              <a:ea typeface="微软雅黑" charset="-122"/>
              <a:cs typeface="Times New Roman" panose="02020603050405020304" pitchFamily="18" charset="0"/>
            </a:endParaRPr>
          </a:p>
        </p:txBody>
      </p:sp>
      <p:sp>
        <p:nvSpPr>
          <p:cNvPr id="11" name="Rectangle: Rounded Corners 10">
            <a:extLst>
              <a:ext uri="{FF2B5EF4-FFF2-40B4-BE49-F238E27FC236}">
                <a16:creationId xmlns:a16="http://schemas.microsoft.com/office/drawing/2014/main" id="{DD77EA6E-0A53-458A-8568-BEC779FA9F98}"/>
              </a:ext>
            </a:extLst>
          </p:cNvPr>
          <p:cNvSpPr/>
          <p:nvPr/>
        </p:nvSpPr>
        <p:spPr>
          <a:xfrm>
            <a:off x="2281518" y="4175079"/>
            <a:ext cx="1604682" cy="1844721"/>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Rounded Corners 66">
            <a:extLst>
              <a:ext uri="{FF2B5EF4-FFF2-40B4-BE49-F238E27FC236}">
                <a16:creationId xmlns:a16="http://schemas.microsoft.com/office/drawing/2014/main" id="{9A3A106D-92CB-4FD8-BAA8-7E48BC6BB4C5}"/>
              </a:ext>
            </a:extLst>
          </p:cNvPr>
          <p:cNvSpPr/>
          <p:nvPr/>
        </p:nvSpPr>
        <p:spPr>
          <a:xfrm>
            <a:off x="4374206" y="4175079"/>
            <a:ext cx="1604682" cy="1725813"/>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72448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2718" y="817001"/>
            <a:ext cx="1828800" cy="715962"/>
          </a:xfrm>
        </p:spPr>
        <p:txBody>
          <a:bodyPr>
            <a:normAutofit/>
          </a:bodyPr>
          <a:lstStyle/>
          <a:p>
            <a:pPr algn="l"/>
            <a:r>
              <a:rPr lang="en-US" sz="2400" dirty="0">
                <a:latin typeface="Times New Roman" panose="02020603050405020304" pitchFamily="18" charset="0"/>
                <a:cs typeface="Times New Roman" panose="02020603050405020304" pitchFamily="18" charset="0"/>
              </a:rPr>
              <a:t>Methodology</a:t>
            </a:r>
          </a:p>
        </p:txBody>
      </p:sp>
      <p:sp>
        <p:nvSpPr>
          <p:cNvPr id="3" name="Content Placeholder 2"/>
          <p:cNvSpPr>
            <a:spLocks noGrp="1"/>
          </p:cNvSpPr>
          <p:nvPr>
            <p:ph idx="1"/>
          </p:nvPr>
        </p:nvSpPr>
        <p:spPr>
          <a:xfrm>
            <a:off x="431203" y="1593520"/>
            <a:ext cx="2836630" cy="715962"/>
          </a:xfrm>
          <a:noFill/>
          <a:ln>
            <a:noFill/>
          </a:ln>
        </p:spPr>
        <p:txBody>
          <a:bodyPr>
            <a:normAutofit/>
          </a:bodyPr>
          <a:lstStyle/>
          <a:p>
            <a:pPr marL="0" indent="0">
              <a:buNone/>
            </a:pPr>
            <a:r>
              <a:rPr lang="en-US" sz="1600" b="1" dirty="0">
                <a:latin typeface="Times New Roman" panose="02020603050405020304" pitchFamily="18" charset="0"/>
                <a:cs typeface="Times New Roman" panose="02020603050405020304" pitchFamily="18" charset="0"/>
              </a:rPr>
              <a:t>Preprocess</a:t>
            </a:r>
          </a:p>
        </p:txBody>
      </p:sp>
      <p:pic>
        <p:nvPicPr>
          <p:cNvPr id="39" name="Picture 38">
            <a:extLst>
              <a:ext uri="{FF2B5EF4-FFF2-40B4-BE49-F238E27FC236}">
                <a16:creationId xmlns:a16="http://schemas.microsoft.com/office/drawing/2014/main" id="{5DFD4A94-96D0-4C2D-B677-33EC784C85F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42990" y="4014324"/>
            <a:ext cx="789817" cy="1565616"/>
          </a:xfrm>
          <a:prstGeom prst="rect">
            <a:avLst/>
          </a:prstGeom>
        </p:spPr>
      </p:pic>
      <p:pic>
        <p:nvPicPr>
          <p:cNvPr id="40" name="Picture 39">
            <a:extLst>
              <a:ext uri="{FF2B5EF4-FFF2-40B4-BE49-F238E27FC236}">
                <a16:creationId xmlns:a16="http://schemas.microsoft.com/office/drawing/2014/main" id="{ABC2B602-0BA5-43AB-AB44-48ADAB3BF9E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2470" y="2099169"/>
            <a:ext cx="701936" cy="1391411"/>
          </a:xfrm>
          <a:prstGeom prst="rect">
            <a:avLst/>
          </a:prstGeom>
        </p:spPr>
      </p:pic>
      <p:pic>
        <p:nvPicPr>
          <p:cNvPr id="41" name="Picture 40">
            <a:extLst>
              <a:ext uri="{FF2B5EF4-FFF2-40B4-BE49-F238E27FC236}">
                <a16:creationId xmlns:a16="http://schemas.microsoft.com/office/drawing/2014/main" id="{6132B75E-EED8-4AD4-96BA-B8DB8C282AF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850431" y="2113343"/>
            <a:ext cx="710954" cy="1409289"/>
          </a:xfrm>
          <a:prstGeom prst="rect">
            <a:avLst/>
          </a:prstGeom>
        </p:spPr>
      </p:pic>
      <p:pic>
        <p:nvPicPr>
          <p:cNvPr id="42" name="Picture 41">
            <a:extLst>
              <a:ext uri="{FF2B5EF4-FFF2-40B4-BE49-F238E27FC236}">
                <a16:creationId xmlns:a16="http://schemas.microsoft.com/office/drawing/2014/main" id="{3DE10812-A423-45D4-A2B1-59FE5F59F5D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809948" y="4015742"/>
            <a:ext cx="740278" cy="1467416"/>
          </a:xfrm>
          <a:prstGeom prst="rect">
            <a:avLst/>
          </a:prstGeom>
        </p:spPr>
      </p:pic>
      <p:pic>
        <p:nvPicPr>
          <p:cNvPr id="1026" name="Picture 2" descr="CVL Tools Vision Guide - Gaussian Convolution - Documentation | Cognex">
            <a:extLst>
              <a:ext uri="{FF2B5EF4-FFF2-40B4-BE49-F238E27FC236}">
                <a16:creationId xmlns:a16="http://schemas.microsoft.com/office/drawing/2014/main" id="{238AD79C-5B87-453C-A28D-F7A0CF78907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58701" y="2198321"/>
            <a:ext cx="3164367" cy="116311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Example of histogram equalization. (a) The input image and (b) its... |  Download Scientific Diagram">
            <a:extLst>
              <a:ext uri="{FF2B5EF4-FFF2-40B4-BE49-F238E27FC236}">
                <a16:creationId xmlns:a16="http://schemas.microsoft.com/office/drawing/2014/main" id="{812F3D21-3680-4C24-B859-A175368CEB31}"/>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44725"/>
          <a:stretch/>
        </p:blipFill>
        <p:spPr bwMode="auto">
          <a:xfrm>
            <a:off x="1550044" y="3821765"/>
            <a:ext cx="994836" cy="211281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89E51D1-2D11-4DD8-B044-53331A922220}"/>
              </a:ext>
            </a:extLst>
          </p:cNvPr>
          <p:cNvSpPr txBox="1"/>
          <p:nvPr/>
        </p:nvSpPr>
        <p:spPr>
          <a:xfrm>
            <a:off x="7148039" y="2549746"/>
            <a:ext cx="1588897"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Gaussian Filter</a:t>
            </a:r>
          </a:p>
        </p:txBody>
      </p:sp>
      <p:sp>
        <p:nvSpPr>
          <p:cNvPr id="5" name="TextBox 4">
            <a:extLst>
              <a:ext uri="{FF2B5EF4-FFF2-40B4-BE49-F238E27FC236}">
                <a16:creationId xmlns:a16="http://schemas.microsoft.com/office/drawing/2014/main" id="{EA248E51-0025-49DB-9960-C8C68ADCDC4D}"/>
              </a:ext>
            </a:extLst>
          </p:cNvPr>
          <p:cNvSpPr txBox="1"/>
          <p:nvPr/>
        </p:nvSpPr>
        <p:spPr>
          <a:xfrm>
            <a:off x="876051" y="5934582"/>
            <a:ext cx="2342821"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Histogram equalization</a:t>
            </a:r>
          </a:p>
        </p:txBody>
      </p:sp>
      <p:pic>
        <p:nvPicPr>
          <p:cNvPr id="19" name="Picture 18">
            <a:extLst>
              <a:ext uri="{FF2B5EF4-FFF2-40B4-BE49-F238E27FC236}">
                <a16:creationId xmlns:a16="http://schemas.microsoft.com/office/drawing/2014/main" id="{8D74B9AF-2D9D-4A45-9D07-833A099ECF1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8450" y="4057778"/>
            <a:ext cx="701936" cy="1391411"/>
          </a:xfrm>
          <a:prstGeom prst="rect">
            <a:avLst/>
          </a:prstGeom>
        </p:spPr>
      </p:pic>
      <p:pic>
        <p:nvPicPr>
          <p:cNvPr id="20" name="Picture 19">
            <a:extLst>
              <a:ext uri="{FF2B5EF4-FFF2-40B4-BE49-F238E27FC236}">
                <a16:creationId xmlns:a16="http://schemas.microsoft.com/office/drawing/2014/main" id="{A089BF17-333F-41B0-BAFB-B878A07690CD}"/>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793122" y="4033614"/>
            <a:ext cx="789817" cy="1565613"/>
          </a:xfrm>
          <a:prstGeom prst="rect">
            <a:avLst/>
          </a:prstGeom>
        </p:spPr>
      </p:pic>
      <p:sp>
        <p:nvSpPr>
          <p:cNvPr id="6" name="TextBox 5">
            <a:extLst>
              <a:ext uri="{FF2B5EF4-FFF2-40B4-BE49-F238E27FC236}">
                <a16:creationId xmlns:a16="http://schemas.microsoft.com/office/drawing/2014/main" id="{DD1FCE06-B46E-49D7-9072-6BADAE23EC8D}"/>
              </a:ext>
            </a:extLst>
          </p:cNvPr>
          <p:cNvSpPr txBox="1"/>
          <p:nvPr/>
        </p:nvSpPr>
        <p:spPr>
          <a:xfrm>
            <a:off x="5907146" y="4426284"/>
            <a:ext cx="1111393" cy="646331"/>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Mean subtract</a:t>
            </a:r>
          </a:p>
        </p:txBody>
      </p:sp>
      <p:sp>
        <p:nvSpPr>
          <p:cNvPr id="23" name="TextBox 22">
            <a:extLst>
              <a:ext uri="{FF2B5EF4-FFF2-40B4-BE49-F238E27FC236}">
                <a16:creationId xmlns:a16="http://schemas.microsoft.com/office/drawing/2014/main" id="{5EFEDFCC-8D29-4DDE-A7D3-FEEA9F4ECE73}"/>
              </a:ext>
            </a:extLst>
          </p:cNvPr>
          <p:cNvSpPr txBox="1"/>
          <p:nvPr/>
        </p:nvSpPr>
        <p:spPr>
          <a:xfrm>
            <a:off x="4004393" y="5848239"/>
            <a:ext cx="5189457" cy="369332"/>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Normalization: To make the pixel mean equal to zero</a:t>
            </a:r>
          </a:p>
        </p:txBody>
      </p:sp>
      <p:sp>
        <p:nvSpPr>
          <p:cNvPr id="24" name="圆角矩形 82">
            <a:extLst>
              <a:ext uri="{FF2B5EF4-FFF2-40B4-BE49-F238E27FC236}">
                <a16:creationId xmlns:a16="http://schemas.microsoft.com/office/drawing/2014/main" id="{16D0A0A0-39CC-4A68-BD09-2D36A46F6B5B}"/>
              </a:ext>
            </a:extLst>
          </p:cNvPr>
          <p:cNvSpPr/>
          <p:nvPr/>
        </p:nvSpPr>
        <p:spPr>
          <a:xfrm>
            <a:off x="431203" y="3712130"/>
            <a:ext cx="3454997" cy="2536270"/>
          </a:xfrm>
          <a:prstGeom prst="roundRect">
            <a:avLst>
              <a:gd name="adj" fmla="val 5949"/>
            </a:avLst>
          </a:prstGeom>
          <a:noFill/>
          <a:ln w="19050">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p>
        </p:txBody>
      </p:sp>
      <p:sp>
        <p:nvSpPr>
          <p:cNvPr id="25" name="圆角矩形 82">
            <a:extLst>
              <a:ext uri="{FF2B5EF4-FFF2-40B4-BE49-F238E27FC236}">
                <a16:creationId xmlns:a16="http://schemas.microsoft.com/office/drawing/2014/main" id="{37DCA2D4-49CB-4951-8C2A-EC6570662D12}"/>
              </a:ext>
            </a:extLst>
          </p:cNvPr>
          <p:cNvSpPr/>
          <p:nvPr/>
        </p:nvSpPr>
        <p:spPr>
          <a:xfrm>
            <a:off x="452718" y="1996421"/>
            <a:ext cx="8615082" cy="1575964"/>
          </a:xfrm>
          <a:prstGeom prst="roundRect">
            <a:avLst>
              <a:gd name="adj" fmla="val 5949"/>
            </a:avLst>
          </a:prstGeom>
          <a:noFill/>
          <a:ln w="19050">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p>
        </p:txBody>
      </p:sp>
      <p:sp>
        <p:nvSpPr>
          <p:cNvPr id="26" name="圆角矩形 82">
            <a:extLst>
              <a:ext uri="{FF2B5EF4-FFF2-40B4-BE49-F238E27FC236}">
                <a16:creationId xmlns:a16="http://schemas.microsoft.com/office/drawing/2014/main" id="{8654742D-5741-4EF6-B6F0-0F35B5EEE1C0}"/>
              </a:ext>
            </a:extLst>
          </p:cNvPr>
          <p:cNvSpPr/>
          <p:nvPr/>
        </p:nvSpPr>
        <p:spPr>
          <a:xfrm>
            <a:off x="4054970" y="3781022"/>
            <a:ext cx="5012830" cy="2467378"/>
          </a:xfrm>
          <a:prstGeom prst="roundRect">
            <a:avLst>
              <a:gd name="adj" fmla="val 5949"/>
            </a:avLst>
          </a:prstGeom>
          <a:noFill/>
          <a:ln w="19050">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p>
        </p:txBody>
      </p:sp>
    </p:spTree>
    <p:extLst>
      <p:ext uri="{BB962C8B-B14F-4D97-AF65-F5344CB8AC3E}">
        <p14:creationId xmlns:p14="http://schemas.microsoft.com/office/powerpoint/2010/main" val="3679145277"/>
      </p:ext>
    </p:extLst>
  </p:cSld>
  <p:clrMapOvr>
    <a:masterClrMapping/>
  </p:clrMapOvr>
</p:sld>
</file>

<file path=ppt/theme/theme1.xml><?xml version="1.0" encoding="utf-8"?>
<a:theme xmlns:a="http://schemas.openxmlformats.org/drawingml/2006/main" name="BoiseState_Presentation_Standard">
  <a:themeElements>
    <a:clrScheme name="Boise State Theme">
      <a:dk1>
        <a:srgbClr val="191917"/>
      </a:dk1>
      <a:lt1>
        <a:sysClr val="window" lastClr="FFFFFF"/>
      </a:lt1>
      <a:dk2>
        <a:srgbClr val="09347A"/>
      </a:dk2>
      <a:lt2>
        <a:srgbClr val="F6F6F5"/>
      </a:lt2>
      <a:accent1>
        <a:srgbClr val="0169A4"/>
      </a:accent1>
      <a:accent2>
        <a:srgbClr val="F1632A"/>
      </a:accent2>
      <a:accent3>
        <a:srgbClr val="007DC3"/>
      </a:accent3>
      <a:accent4>
        <a:srgbClr val="8064A2"/>
      </a:accent4>
      <a:accent5>
        <a:srgbClr val="4BACC6"/>
      </a:accent5>
      <a:accent6>
        <a:srgbClr val="F79646"/>
      </a:accent6>
      <a:hlink>
        <a:srgbClr val="3399CC"/>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resentation1" id="{4E82199B-DC72-488A-95B8-89E8CD66E9DD}" vid="{A67F7EB3-B12E-4EFB-B5BD-71C286836255}"/>
    </a:ext>
  </a:extLst>
</a:theme>
</file>

<file path=ppt/theme/theme2.xml><?xml version="1.0" encoding="utf-8"?>
<a:theme xmlns:a="http://schemas.openxmlformats.org/drawingml/2006/main" name="1_blank">
  <a:themeElements>
    <a:clrScheme name="Boise State Theme">
      <a:dk1>
        <a:srgbClr val="191917"/>
      </a:dk1>
      <a:lt1>
        <a:sysClr val="window" lastClr="FFFFFF"/>
      </a:lt1>
      <a:dk2>
        <a:srgbClr val="09347A"/>
      </a:dk2>
      <a:lt2>
        <a:srgbClr val="F6F6F5"/>
      </a:lt2>
      <a:accent1>
        <a:srgbClr val="0169A4"/>
      </a:accent1>
      <a:accent2>
        <a:srgbClr val="F1632A"/>
      </a:accent2>
      <a:accent3>
        <a:srgbClr val="007DC3"/>
      </a:accent3>
      <a:accent4>
        <a:srgbClr val="8064A2"/>
      </a:accent4>
      <a:accent5>
        <a:srgbClr val="4BACC6"/>
      </a:accent5>
      <a:accent6>
        <a:srgbClr val="F79646"/>
      </a:accent6>
      <a:hlink>
        <a:srgbClr val="3399CC"/>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resentation1" id="{4E82199B-DC72-488A-95B8-89E8CD66E9DD}" vid="{4EF0FCDD-25EB-4093-B50D-713D10A174B7}"/>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BoiseState_Presentation_Standard.potx</Template>
  <TotalTime>131099</TotalTime>
  <Words>3707</Words>
  <Application>Microsoft Macintosh PowerPoint</Application>
  <PresentationFormat>On-screen Show (4:3)</PresentationFormat>
  <Paragraphs>293</Paragraphs>
  <Slides>20</Slides>
  <Notes>20</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20</vt:i4>
      </vt:variant>
    </vt:vector>
  </HeadingPairs>
  <TitlesOfParts>
    <vt:vector size="32" baseType="lpstr">
      <vt:lpstr>Gotham-Book</vt:lpstr>
      <vt:lpstr>Gotham-Medium</vt:lpstr>
      <vt:lpstr>微软雅黑</vt:lpstr>
      <vt:lpstr>Arial</vt:lpstr>
      <vt:lpstr>Baloo</vt:lpstr>
      <vt:lpstr>Calibri</vt:lpstr>
      <vt:lpstr>Garamond</vt:lpstr>
      <vt:lpstr>Modern Love Grunge</vt:lpstr>
      <vt:lpstr>Times New Roman</vt:lpstr>
      <vt:lpstr>Wingdings</vt:lpstr>
      <vt:lpstr>BoiseState_Presentation_Standard</vt:lpstr>
      <vt:lpstr>1_blank</vt:lpstr>
      <vt:lpstr>Pavement Defects Detection Based on Yolov5 and Generative Adversarial Network </vt:lpstr>
      <vt:lpstr>PowerPoint Presentation</vt:lpstr>
      <vt:lpstr>Introduction</vt:lpstr>
      <vt:lpstr>Introduction</vt:lpstr>
      <vt:lpstr>Data</vt:lpstr>
      <vt:lpstr>Data</vt:lpstr>
      <vt:lpstr>Methodology</vt:lpstr>
      <vt:lpstr>Methodology</vt:lpstr>
      <vt:lpstr>Methodology</vt:lpstr>
      <vt:lpstr>PowerPoint Presentation</vt:lpstr>
      <vt:lpstr>Methodology</vt:lpstr>
      <vt:lpstr>Methodology</vt:lpstr>
      <vt:lpstr>Methodology</vt:lpstr>
      <vt:lpstr>Results</vt:lpstr>
      <vt:lpstr>Results</vt:lpstr>
      <vt:lpstr>Results</vt:lpstr>
      <vt:lpstr>Performance Comparison using DSPS Test Dataset</vt:lpstr>
      <vt:lpstr>Conclusion</vt:lpstr>
      <vt:lpstr>Future works</vt:lpstr>
      <vt:lpstr>Thank You</vt:lpstr>
    </vt:vector>
  </TitlesOfParts>
  <Company>Boise State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Boise State PowerPoint Template</dc:title>
  <dc:creator>Teri Williams</dc:creator>
  <cp:lastModifiedBy>Microsoft Office User</cp:lastModifiedBy>
  <cp:revision>534</cp:revision>
  <dcterms:created xsi:type="dcterms:W3CDTF">2015-02-18T20:10:19Z</dcterms:created>
  <dcterms:modified xsi:type="dcterms:W3CDTF">2022-03-23T14:48:03Z</dcterms:modified>
</cp:coreProperties>
</file>